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305" r:id="rId3"/>
    <p:sldId id="260" r:id="rId4"/>
    <p:sldId id="261" r:id="rId5"/>
    <p:sldId id="258" r:id="rId6"/>
    <p:sldId id="259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1" r:id="rId19"/>
    <p:sldId id="276" r:id="rId20"/>
    <p:sldId id="277" r:id="rId21"/>
    <p:sldId id="278" r:id="rId22"/>
    <p:sldId id="298" r:id="rId23"/>
    <p:sldId id="275" r:id="rId24"/>
    <p:sldId id="282" r:id="rId25"/>
    <p:sldId id="283" r:id="rId26"/>
    <p:sldId id="377" r:id="rId27"/>
    <p:sldId id="419" r:id="rId28"/>
    <p:sldId id="421" r:id="rId29"/>
    <p:sldId id="420" r:id="rId30"/>
    <p:sldId id="422" r:id="rId31"/>
    <p:sldId id="423" r:id="rId32"/>
    <p:sldId id="425" r:id="rId33"/>
    <p:sldId id="426" r:id="rId34"/>
    <p:sldId id="427" r:id="rId35"/>
    <p:sldId id="429" r:id="rId36"/>
    <p:sldId id="378" r:id="rId37"/>
    <p:sldId id="428" r:id="rId38"/>
    <p:sldId id="474" r:id="rId39"/>
    <p:sldId id="472" r:id="rId40"/>
    <p:sldId id="379" r:id="rId41"/>
    <p:sldId id="473" r:id="rId42"/>
    <p:sldId id="475" r:id="rId43"/>
    <p:sldId id="521" r:id="rId44"/>
    <p:sldId id="570" r:id="rId45"/>
    <p:sldId id="616" r:id="rId46"/>
    <p:sldId id="525" r:id="rId47"/>
    <p:sldId id="569" r:id="rId48"/>
    <p:sldId id="571" r:id="rId49"/>
    <p:sldId id="662" r:id="rId50"/>
    <p:sldId id="303" r:id="rId51"/>
    <p:sldId id="705" r:id="rId52"/>
    <p:sldId id="476" r:id="rId53"/>
    <p:sldId id="290" r:id="rId54"/>
    <p:sldId id="289" r:id="rId55"/>
    <p:sldId id="291" r:id="rId56"/>
    <p:sldId id="292" r:id="rId57"/>
    <p:sldId id="293" r:id="rId58"/>
    <p:sldId id="294" r:id="rId59"/>
    <p:sldId id="296" r:id="rId60"/>
    <p:sldId id="299" r:id="rId61"/>
    <p:sldId id="301" r:id="rId62"/>
    <p:sldId id="300" r:id="rId63"/>
    <p:sldId id="297" r:id="rId64"/>
    <p:sldId id="523" r:id="rId65"/>
    <p:sldId id="304" r:id="rId66"/>
    <p:sldId id="306" r:id="rId67"/>
    <p:sldId id="307" r:id="rId68"/>
    <p:sldId id="308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9" r:id="rId78"/>
    <p:sldId id="321" r:id="rId79"/>
    <p:sldId id="320" r:id="rId80"/>
    <p:sldId id="318" r:id="rId81"/>
    <p:sldId id="358" r:id="rId82"/>
    <p:sldId id="357" r:id="rId83"/>
    <p:sldId id="359" r:id="rId84"/>
    <p:sldId id="362" r:id="rId85"/>
    <p:sldId id="366" r:id="rId86"/>
    <p:sldId id="367" r:id="rId87"/>
    <p:sldId id="368" r:id="rId88"/>
    <p:sldId id="369" r:id="rId89"/>
    <p:sldId id="747" r:id="rId90"/>
    <p:sldId id="748" r:id="rId91"/>
    <p:sldId id="749" r:id="rId92"/>
    <p:sldId id="754" r:id="rId93"/>
    <p:sldId id="370" r:id="rId94"/>
    <p:sldId id="371" r:id="rId95"/>
    <p:sldId id="519" r:id="rId96"/>
    <p:sldId id="372" r:id="rId9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146" y="-402"/>
      </p:cViewPr>
      <p:guideLst>
        <p:guide orient="horz" pos="22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12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12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</a:p>
          <a:p>
            <a:r>
              <a:rPr lang="zh-CN" altLang="en-US"/>
              <a:t>往期录播：https://space.bilibili.com/263032155</a:t>
            </a:r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现代：</a:t>
            </a:r>
            <a:r>
              <a:rPr lang="en-US" altLang="zh-CN" dirty="0"/>
              <a:t>C++14 </a:t>
            </a:r>
            <a:r>
              <a:rPr lang="zh-CN" altLang="en-US" dirty="0"/>
              <a:t>的</a:t>
            </a:r>
            <a:r>
              <a:rPr lang="en-US" altLang="zh-CN" dirty="0"/>
              <a:t> lambda </a:t>
            </a:r>
            <a:r>
              <a:rPr lang="zh-CN" altLang="en-US" dirty="0"/>
              <a:t>允许用</a:t>
            </a:r>
            <a:r>
              <a:rPr lang="en-US" altLang="zh-CN" dirty="0"/>
              <a:t> auto </a:t>
            </a:r>
            <a:r>
              <a:rPr lang="zh-CN" altLang="en-US" dirty="0"/>
              <a:t>自动推断类型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当代：</a:t>
            </a:r>
            <a:r>
              <a:rPr lang="en-US" altLang="zh-CN" dirty="0"/>
              <a:t>C++17 CTAD / compile-time argument deduction / </a:t>
            </a:r>
            <a:r>
              <a:rPr lang="zh-CN" altLang="en-US" dirty="0"/>
              <a:t>编译期参数推断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当代：</a:t>
            </a:r>
            <a:r>
              <a:rPr lang="en-US" altLang="zh-CN" dirty="0">
                <a:sym typeface="+mn-ea"/>
              </a:rPr>
              <a:t>C++17 </a:t>
            </a:r>
            <a:r>
              <a:rPr lang="zh-CN" altLang="en-US" dirty="0">
                <a:sym typeface="+mn-ea"/>
              </a:rPr>
              <a:t>引入常用数值算法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未来：</a:t>
            </a:r>
            <a:r>
              <a:rPr lang="en-US" altLang="zh-CN" dirty="0"/>
              <a:t>C++20 </a:t>
            </a:r>
            <a:r>
              <a:rPr lang="zh-CN" altLang="en-US" dirty="0"/>
              <a:t>引入区间（</a:t>
            </a:r>
            <a:r>
              <a:rPr lang="en-US" altLang="zh-CN" dirty="0"/>
              <a:t>ranges</a:t>
            </a:r>
            <a:r>
              <a:rPr lang="zh-CN" altLang="en-US" dirty="0"/>
              <a:t>）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https://zhuanlan.zhihu.com/p/350068132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引入模块（</a:t>
            </a:r>
            <a:r>
              <a:rPr lang="en-US" altLang="zh-CN" dirty="0">
                <a:sym typeface="+mn-ea"/>
              </a:rPr>
              <a:t>module</a:t>
            </a:r>
            <a:r>
              <a:rPr lang="zh-CN" altLang="en-US" dirty="0">
                <a:sym typeface="+mn-ea"/>
              </a:rPr>
              <a:t>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https://zhuanlan.zhihu.com/p/350136757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允许函数参数为自动推断（</a:t>
            </a:r>
            <a:r>
              <a:rPr lang="en-US" altLang="zh-CN" dirty="0">
                <a:sym typeface="+mn-ea"/>
              </a:rPr>
              <a:t>auto</a:t>
            </a:r>
            <a:r>
              <a:rPr lang="zh-CN" altLang="en-US" dirty="0">
                <a:sym typeface="+mn-ea"/>
              </a:rPr>
              <a:t>）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引入协程（</a:t>
            </a:r>
            <a:r>
              <a:rPr lang="en-US" altLang="zh-CN" dirty="0" err="1">
                <a:sym typeface="+mn-ea"/>
              </a:rPr>
              <a:t>coroutine</a:t>
            </a:r>
            <a:r>
              <a:rPr lang="zh-CN" altLang="en-US" dirty="0">
                <a:sym typeface="+mn-ea"/>
              </a:rPr>
              <a:t>）和生成器（</a:t>
            </a:r>
            <a:r>
              <a:rPr lang="en-US" altLang="zh-CN" dirty="0">
                <a:sym typeface="+mn-ea"/>
              </a:rPr>
              <a:t>generator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未来：</a:t>
            </a:r>
            <a:r>
              <a:rPr lang="en-US" altLang="zh-CN" dirty="0">
                <a:sym typeface="+mn-ea"/>
              </a:rPr>
              <a:t>C++20 </a:t>
            </a:r>
            <a:r>
              <a:rPr lang="zh-CN" altLang="en-US" dirty="0">
                <a:sym typeface="+mn-ea"/>
              </a:rPr>
              <a:t>标准库加入</a:t>
            </a:r>
            <a:r>
              <a:rPr lang="en-US" altLang="zh-CN" dirty="0">
                <a:sym typeface="+mn-ea"/>
              </a:rPr>
              <a:t> format </a:t>
            </a:r>
            <a:r>
              <a:rPr lang="zh-CN" altLang="en-US" dirty="0">
                <a:sym typeface="+mn-ea"/>
              </a:rPr>
              <a:t>支持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跑远了！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鉴于</a:t>
            </a:r>
            <a:r>
              <a:rPr lang="en-US" altLang="zh-CN" dirty="0"/>
              <a:t> C++20 </a:t>
            </a:r>
            <a:r>
              <a:rPr lang="zh-CN" altLang="en-US" dirty="0"/>
              <a:t>还没有普遍落地（例如</a:t>
            </a:r>
            <a:r>
              <a:rPr lang="en-US" altLang="zh-CN" dirty="0"/>
              <a:t> </a:t>
            </a:r>
            <a:r>
              <a:rPr lang="en-US" altLang="zh-CN" dirty="0" err="1"/>
              <a:t>CMake</a:t>
            </a:r>
            <a:r>
              <a:rPr lang="en-US" altLang="zh-CN" dirty="0"/>
              <a:t> </a:t>
            </a:r>
            <a:r>
              <a:rPr lang="zh-CN" altLang="en-US" dirty="0"/>
              <a:t>不支持</a:t>
            </a:r>
            <a:r>
              <a:rPr lang="en-US" altLang="zh-CN" dirty="0"/>
              <a:t> C++20 modules</a:t>
            </a:r>
            <a:r>
              <a:rPr lang="zh-CN" altLang="en-US" dirty="0"/>
              <a:t>）因此我们的课程基于</a:t>
            </a:r>
            <a:r>
              <a:rPr lang="en-US" altLang="zh-CN" dirty="0"/>
              <a:t> </a:t>
            </a:r>
            <a:r>
              <a:rPr lang="en-US" altLang="zh-CN" b="1" dirty="0"/>
              <a:t>C++17 </a:t>
            </a:r>
            <a:r>
              <a:rPr lang="zh-CN" altLang="en-US" b="1" dirty="0"/>
              <a:t>标准</a:t>
            </a:r>
            <a:r>
              <a:rPr lang="zh-CN" altLang="en-US" dirty="0"/>
              <a:t>，有时会谈到</a:t>
            </a:r>
            <a:r>
              <a:rPr lang="en-US" altLang="zh-CN" dirty="0"/>
              <a:t> C++20 </a:t>
            </a:r>
            <a:r>
              <a:rPr lang="zh-CN" altLang="en-US" dirty="0"/>
              <a:t>作为扩展阅读。</a:t>
            </a:r>
          </a:p>
        </p:txBody>
      </p:sp>
      <p:pic>
        <p:nvPicPr>
          <p:cNvPr id="5" name="Picture 4" descr="cpp_tim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5" y="2603500"/>
            <a:ext cx="8210550" cy="412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zh-CN" altLang="en-US">
                <a:sym typeface="+mn-ea"/>
              </a:rPr>
              <a:t>分为前半段和后半段，前半段主要介绍现代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硬件要求：</a:t>
            </a:r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</a:p>
          <a:p>
            <a:r>
              <a:rPr lang="zh-CN" altLang="en-US"/>
              <a:t>软件要求：</a:t>
            </a:r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思想：封装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比如要表达一个数组，需要：起始地址指针</a:t>
            </a:r>
            <a:r>
              <a:rPr lang="en-US" altLang="zh-CN" dirty="0">
                <a:sym typeface="+mn-ea"/>
              </a:rPr>
              <a:t>v</a:t>
            </a:r>
            <a:r>
              <a:rPr lang="zh-CN" altLang="en-US" dirty="0">
                <a:sym typeface="+mn-ea"/>
              </a:rPr>
              <a:t>，数组大小</a:t>
            </a:r>
            <a:r>
              <a:rPr lang="en-US" altLang="zh-CN" dirty="0" err="1">
                <a:sym typeface="+mn-ea"/>
              </a:rPr>
              <a:t>nv</a:t>
            </a:r>
            <a:endParaRPr lang="en-US" altLang="zh-CN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将多个逻辑上相关的变量包装成一个类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因此</a:t>
            </a:r>
            <a:r>
              <a:rPr lang="en-US" altLang="zh-CN" dirty="0">
                <a:sym typeface="+mn-ea"/>
              </a:rPr>
              <a:t> C++ 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vector </a:t>
            </a:r>
            <a:r>
              <a:rPr lang="zh-CN" altLang="en-US" dirty="0">
                <a:sym typeface="+mn-ea"/>
              </a:rPr>
              <a:t>将他俩打包起来，避免程序员犯错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1765" y="1726565"/>
            <a:ext cx="3674110" cy="4626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封装：不变性</a:t>
            </a:r>
            <a:endParaRPr lang="en-US" altLang="zh-CN" dirty="0"/>
          </a:p>
        </p:txBody>
      </p:sp>
      <p:sp>
        <p:nvSpPr>
          <p:cNvPr id="3" name="Left Brace 2"/>
          <p:cNvSpPr/>
          <p:nvPr/>
        </p:nvSpPr>
        <p:spPr>
          <a:xfrm>
            <a:off x="1909445" y="3611245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比如当我要设置数组大小为</a:t>
            </a:r>
            <a:r>
              <a:rPr lang="en-US" altLang="zh-CN" dirty="0">
                <a:sym typeface="+mn-ea"/>
              </a:rPr>
              <a:t> 4 </a:t>
            </a:r>
            <a:r>
              <a:rPr lang="zh-CN" altLang="en-US" dirty="0">
                <a:sym typeface="+mn-ea"/>
              </a:rPr>
              <a:t>时，不能只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nv</a:t>
            </a:r>
            <a:r>
              <a:rPr lang="en-US" altLang="zh-CN" dirty="0">
                <a:sym typeface="+mn-ea"/>
              </a:rPr>
              <a:t> = 4</a:t>
            </a:r>
          </a:p>
          <a:p>
            <a:r>
              <a:rPr lang="zh-CN" altLang="en-US" dirty="0">
                <a:sym typeface="+mn-ea"/>
              </a:rPr>
              <a:t>还要重新分配数组内存，从而修改数组起始地址</a:t>
            </a:r>
            <a:r>
              <a:rPr lang="en-US" altLang="zh-CN" dirty="0">
                <a:sym typeface="+mn-ea"/>
              </a:rPr>
              <a:t> v</a:t>
            </a:r>
            <a:endParaRPr lang="zh-CN" altLang="en-US" dirty="0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常遇到：当需要修改一个成员时，其他也成员需要被修改，否则出错</a:t>
            </a:r>
          </a:p>
          <a:p>
            <a:r>
              <a:rPr lang="zh-CN" altLang="en-US" dirty="0"/>
              <a:t>这种情况出现时，就意味着你需要把成员变量的读写封装为</a:t>
            </a:r>
            <a:r>
              <a:rPr lang="zh-CN" altLang="en-US" b="1" dirty="0"/>
              <a:t>成员函数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3549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不变性：请勿滥用封装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仅当出现“</a:t>
            </a:r>
            <a:r>
              <a:rPr lang="zh-CN" altLang="en-US" dirty="0">
                <a:sym typeface="+mn-ea"/>
              </a:rPr>
              <a:t>修改一个成员时，其他也成员要被修改，否则出错</a:t>
            </a:r>
            <a:r>
              <a:rPr lang="zh-CN" altLang="en-US" dirty="0"/>
              <a:t>”的现象时，才需要</a:t>
            </a:r>
            <a:r>
              <a:rPr lang="en-US" altLang="zh-CN" dirty="0">
                <a:sym typeface="+mn-ea"/>
              </a:rPr>
              <a:t>getter/setter </a:t>
            </a:r>
            <a:r>
              <a:rPr lang="zh-CN" altLang="en-US" dirty="0"/>
              <a:t>封装。</a:t>
            </a:r>
          </a:p>
          <a:p>
            <a:r>
              <a:rPr lang="zh-CN" altLang="en-US" dirty="0"/>
              <a:t>各个成员之间相互正交，比如数学矢量类</a:t>
            </a:r>
            <a:r>
              <a:rPr lang="en-US" altLang="zh-CN" dirty="0"/>
              <a:t> Vec3</a:t>
            </a:r>
            <a:r>
              <a:rPr lang="zh-CN" altLang="en-US" dirty="0"/>
              <a:t>，就没必要去搞封装，只会让程序员变得痛苦，同时还有一定性能损失：特别是如果</a:t>
            </a:r>
            <a:r>
              <a:rPr lang="en-US" altLang="zh-CN" dirty="0"/>
              <a:t> getter/setter </a:t>
            </a:r>
            <a:r>
              <a:rPr lang="zh-CN" altLang="en-US" dirty="0"/>
              <a:t>函数分离了声明和定义，实现在另一个文件时！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C++</a:t>
            </a:r>
            <a:r>
              <a:rPr lang="zh-CN" altLang="en-US" dirty="0">
                <a:sym typeface="+mn-ea"/>
              </a:rPr>
              <a:t>思想</a:t>
            </a:r>
            <a:r>
              <a:rPr lang="zh-CN" altLang="en-US" dirty="0"/>
              <a:t>：</a:t>
            </a:r>
            <a:r>
              <a:rPr lang="en-US" altLang="zh-CN" dirty="0"/>
              <a:t>RAII</a:t>
            </a:r>
            <a:r>
              <a:rPr lang="zh-CN" altLang="en-US" dirty="0"/>
              <a:t>（</a:t>
            </a:r>
            <a:r>
              <a:rPr lang="en-US" altLang="zh-CN" dirty="0"/>
              <a:t>Resource Acquisition Is Initialization</a:t>
            </a:r>
            <a:r>
              <a:rPr lang="zh-CN" altLang="en-US" dirty="0"/>
              <a:t>）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资源获取视为初始化，反之，资源释放视为销毁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ym typeface="+mn-ea"/>
              </a:rPr>
              <a:t>C++ </a:t>
            </a:r>
            <a:r>
              <a:rPr lang="zh-CN" altLang="en-US" dirty="0"/>
              <a:t>除了用于</a:t>
            </a:r>
            <a:r>
              <a:rPr lang="zh-CN" altLang="en-US" b="1" dirty="0"/>
              <a:t>初始化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/>
              <a:t>构造函数（</a:t>
            </a:r>
            <a:r>
              <a:rPr lang="en-US" altLang="zh-CN" dirty="0"/>
              <a:t>constructor</a:t>
            </a:r>
            <a:r>
              <a:rPr lang="zh-CN" altLang="en-US" dirty="0"/>
              <a:t>）</a:t>
            </a:r>
          </a:p>
          <a:p>
            <a:pPr algn="l"/>
            <a:r>
              <a:rPr lang="zh-CN" altLang="en-US" dirty="0"/>
              <a:t>还包括了用于</a:t>
            </a:r>
            <a:r>
              <a:rPr lang="zh-CN" altLang="en-US" b="1" dirty="0"/>
              <a:t>销毁</a:t>
            </a:r>
            <a:r>
              <a:rPr lang="zh-CN" altLang="en-US" dirty="0"/>
              <a:t>的解构函数（</a:t>
            </a:r>
            <a:r>
              <a:rPr lang="en-US" altLang="zh-CN" dirty="0"/>
              <a:t>destructor</a:t>
            </a:r>
            <a:r>
              <a:rPr lang="zh-CN" altLang="en-US" dirty="0"/>
              <a:t>）</a:t>
            </a:r>
          </a:p>
          <a:p>
            <a:pPr algn="l"/>
            <a:endParaRPr lang="en-US" altLang="zh-CN" dirty="0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</a:t>
            </a:r>
            <a:r>
              <a:rPr lang="zh-CN" altLang="en-US" dirty="0"/>
              <a:t>：避免犯错误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与 Java</a:t>
            </a:r>
            <a:r>
              <a:rPr lang="zh-CN" altLang="en-US" dirty="0"/>
              <a:t>，</a:t>
            </a:r>
            <a:r>
              <a:rPr lang="en-US" altLang="zh-CN" dirty="0"/>
              <a:t>Python </a:t>
            </a:r>
            <a:r>
              <a:rPr lang="zh-CN" altLang="en-US" dirty="0"/>
              <a:t>等</a:t>
            </a:r>
            <a:r>
              <a:rPr lang="en-US" dirty="0" err="1"/>
              <a:t>垃圾回收语言不同</a:t>
            </a:r>
            <a:r>
              <a:rPr lang="zh-CN" altLang="en-US" dirty="0"/>
              <a:t>，</a:t>
            </a:r>
            <a:r>
              <a:rPr lang="en-US" altLang="zh-CN" dirty="0"/>
              <a:t>C++ </a:t>
            </a:r>
            <a:r>
              <a:rPr lang="zh-CN" altLang="en-US" dirty="0"/>
              <a:t>的解构函数是显式的，离开作用域自动销毁，毫不含糊（有好处也有坏处，对高性能计算而言利大于弊）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9515" y="1180465"/>
            <a:ext cx="4354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如果没有解构函数，则每个带有返回的分支都要手动释放所有之前的资源</a:t>
            </a:r>
            <a:r>
              <a:rPr lang="en-US" altLang="zh-CN" dirty="0"/>
              <a:t>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RAII</a:t>
            </a:r>
            <a:r>
              <a:rPr lang="zh-CN" altLang="en-US" dirty="0"/>
              <a:t>：异常安全（</a:t>
            </a:r>
            <a:r>
              <a:rPr lang="en-US" altLang="zh-CN" dirty="0"/>
              <a:t>exception-safe</a:t>
            </a:r>
            <a:r>
              <a:rPr lang="zh-CN" altLang="en-US" dirty="0"/>
              <a:t>）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858135" y="1503045"/>
            <a:ext cx="6333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C++ </a:t>
            </a:r>
            <a:r>
              <a:rPr lang="zh-CN" altLang="en-US" dirty="0"/>
              <a:t>标准保证当异常发生时，会调用已创建对象的解构函数。</a:t>
            </a:r>
          </a:p>
          <a:p>
            <a:r>
              <a:rPr lang="zh-CN" altLang="en-US" dirty="0"/>
              <a:t>因此</a:t>
            </a:r>
            <a:r>
              <a:rPr lang="en-US" altLang="zh-CN" dirty="0"/>
              <a:t> C++ </a:t>
            </a:r>
            <a:r>
              <a:rPr lang="zh-CN" altLang="en-US" dirty="0"/>
              <a:t>中没有（也不需要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/>
              <a:t> finally </a:t>
            </a:r>
            <a:r>
              <a:rPr lang="zh-CN" altLang="en-US" dirty="0"/>
              <a:t>语句。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如果此处不关闭，则可等待稍后</a:t>
            </a:r>
            <a:r>
              <a:rPr lang="zh-CN" dirty="0"/>
              <a:t>垃圾回收</a:t>
            </a:r>
            <a:r>
              <a:rPr lang="zh-CN" altLang="en-US" dirty="0"/>
              <a:t>时关闭。</a:t>
            </a:r>
          </a:p>
          <a:p>
            <a:r>
              <a:rPr lang="zh-CN" altLang="en-US" dirty="0"/>
              <a:t>虽然最后还是关了，但如果对</a:t>
            </a:r>
            <a:r>
              <a:rPr lang="zh-CN" altLang="en-US" b="1" dirty="0"/>
              <a:t>时序</a:t>
            </a:r>
            <a:r>
              <a:rPr lang="zh-CN" altLang="en-US" dirty="0"/>
              <a:t>有要求或对</a:t>
            </a:r>
            <a:r>
              <a:rPr lang="zh-CN" altLang="en-US" b="1" dirty="0"/>
              <a:t>性能</a:t>
            </a:r>
            <a:r>
              <a:rPr lang="zh-CN" altLang="en-US" dirty="0"/>
              <a:t>有要求就不能依靠</a:t>
            </a:r>
            <a:r>
              <a:rPr lang="en-US" altLang="zh-CN" dirty="0"/>
              <a:t> GC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比如</a:t>
            </a:r>
            <a:r>
              <a:rPr lang="en-US" altLang="zh-CN" dirty="0"/>
              <a:t> </a:t>
            </a:r>
            <a:r>
              <a:rPr lang="en-US" altLang="zh-CN" dirty="0" err="1"/>
              <a:t>mutex</a:t>
            </a:r>
            <a:r>
              <a:rPr lang="en-US" altLang="zh-CN" dirty="0"/>
              <a:t> </a:t>
            </a:r>
            <a:r>
              <a:rPr lang="zh-CN" altLang="en-US" dirty="0"/>
              <a:t>忘记</a:t>
            </a:r>
            <a:r>
              <a:rPr lang="en-US" altLang="zh-CN" dirty="0"/>
              <a:t> unlock </a:t>
            </a:r>
            <a:r>
              <a:rPr lang="zh-CN" altLang="en-US" dirty="0"/>
              <a:t>造成</a:t>
            </a:r>
            <a:r>
              <a:rPr lang="zh-CN" altLang="en-US" b="1" dirty="0"/>
              <a:t>死锁</a:t>
            </a:r>
            <a:r>
              <a:rPr lang="zh-CN" altLang="en-US" dirty="0"/>
              <a:t>等等</a:t>
            </a:r>
            <a:r>
              <a:rPr lang="en-US" altLang="zh-CN" dirty="0"/>
              <a:t>……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5725"/>
            <a:ext cx="5181600" cy="275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6103620"/>
            <a:ext cx="4960620" cy="7543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87780" y="3138805"/>
            <a:ext cx="3900805" cy="1407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3280" y="2211273"/>
            <a:ext cx="876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产生异常的同时，文件也会被关闭，所以文件内容正常写出来了，所以</a:t>
            </a:r>
            <a:r>
              <a:rPr lang="en-US" altLang="zh-CN" dirty="0" err="1" smtClean="0"/>
              <a:t>cpp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finally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RAII</a:t>
            </a:r>
            <a:r>
              <a:rPr lang="zh-CN" altLang="en-US" dirty="0"/>
              <a:t>：离不开构造函数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自定义构造函数：无参数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自定义构造函数：</a:t>
            </a:r>
            <a:r>
              <a:rPr lang="zh-CN" altLang="en-US" dirty="0">
                <a:sym typeface="+mn-ea"/>
              </a:rPr>
              <a:t>无参数（</a:t>
            </a:r>
            <a:r>
              <a:rPr lang="zh-CN" altLang="en-US" dirty="0"/>
              <a:t>使用初始化表达式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为什么需要初始化表达式？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假如类成员为</a:t>
            </a:r>
            <a:r>
              <a:rPr lang="en-US" altLang="zh-CN" dirty="0"/>
              <a:t> 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zh-CN" altLang="en-US" dirty="0"/>
              <a:t>和引用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假如类成员没有无参构造函数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避免重复初始化，更高效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自定义构造函数：多个参数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求一个列表中所有数的和：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65370" y="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[热心观众整理的学习资料](https://github.com/jiayaozhang/OpenVDB_and_TBB)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核心开发规范](https://github.com/isocpp/CppCoreGuidelines/blob/master/CppCoreGuidelines.md)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自定义构造函数：单个参数（陷阱）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自定义构造函数：单个参数（避免陷阱）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避免陷阱体现在哪里？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加了</a:t>
            </a:r>
            <a:r>
              <a:rPr lang="en-US" altLang="zh-CN" dirty="0">
                <a:sym typeface="+mn-ea"/>
              </a:rPr>
              <a:t> explicit </a:t>
            </a:r>
            <a:r>
              <a:rPr lang="zh-CN" altLang="en-US" dirty="0">
                <a:sym typeface="+mn-ea"/>
              </a:rPr>
              <a:t>表示必须用</a:t>
            </a:r>
            <a:r>
              <a:rPr lang="en-US" altLang="zh-CN" dirty="0">
                <a:sym typeface="+mn-ea"/>
              </a:rPr>
              <a:t> () </a:t>
            </a:r>
            <a:r>
              <a:rPr lang="zh-CN" altLang="en-US" dirty="0">
                <a:sym typeface="+mn-ea"/>
              </a:rPr>
              <a:t>强制转换。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否则</a:t>
            </a:r>
            <a:r>
              <a:rPr lang="en-US" altLang="zh-CN" dirty="0">
                <a:sym typeface="+mn-ea"/>
              </a:rPr>
              <a:t> show(80) </a:t>
            </a:r>
            <a:r>
              <a:rPr lang="zh-CN" altLang="en-US" dirty="0">
                <a:sym typeface="+mn-ea"/>
              </a:rPr>
              <a:t>也能编译通过！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所以，如果你不希望这种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隐式转换</a:t>
            </a:r>
            <a:r>
              <a:rPr lang="zh-CN" altLang="en-US" dirty="0">
                <a:sym typeface="+mn-ea"/>
              </a:rPr>
              <a:t>，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请给单参数的构造函数加上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explicit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ym typeface="+mn-ea"/>
              </a:rPr>
              <a:t>比如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::vector </a:t>
            </a:r>
            <a:r>
              <a:rPr lang="zh-CN" altLang="en-US" dirty="0">
                <a:sym typeface="+mn-ea"/>
              </a:rPr>
              <a:t>的构造函数</a:t>
            </a:r>
            <a:r>
              <a:rPr lang="en-US" altLang="zh-CN" dirty="0">
                <a:sym typeface="+mn-ea"/>
              </a:rPr>
              <a:t> vector(</a:t>
            </a:r>
            <a:r>
              <a:rPr lang="en-US" altLang="zh-CN" dirty="0" err="1">
                <a:sym typeface="+mn-ea"/>
              </a:rPr>
              <a:t>size_t</a:t>
            </a:r>
            <a:r>
              <a:rPr lang="en-US" altLang="zh-CN" dirty="0">
                <a:sym typeface="+mn-ea"/>
              </a:rPr>
              <a:t> n) </a:t>
            </a:r>
            <a:r>
              <a:rPr lang="zh-CN" altLang="en-US" dirty="0">
                <a:sym typeface="+mn-ea"/>
              </a:rPr>
              <a:t>也是</a:t>
            </a:r>
            <a:r>
              <a:rPr lang="en-US" altLang="zh-CN" dirty="0">
                <a:sym typeface="+mn-ea"/>
              </a:rPr>
              <a:t> explicit 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。（这个例子不恰当）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explicit </a:t>
            </a:r>
            <a:r>
              <a:rPr lang="zh-CN" altLang="en-US" dirty="0">
                <a:sym typeface="+mn-ea"/>
              </a:rPr>
              <a:t>对多个参数也起作用！</a:t>
            </a:r>
            <a:endParaRPr lang="en-US" altLang="zh-CN" dirty="0">
              <a:sym typeface="+mn-e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多个参数时，</a:t>
            </a:r>
            <a:r>
              <a:rPr lang="en-US" altLang="zh-CN" dirty="0"/>
              <a:t>explicit </a:t>
            </a:r>
            <a:r>
              <a:rPr lang="zh-CN" altLang="en-US" dirty="0"/>
              <a:t>的作用体现在</a:t>
            </a:r>
            <a:r>
              <a:rPr lang="zh-CN" altLang="en-US" b="1" dirty="0"/>
              <a:t>禁止从一个</a:t>
            </a:r>
            <a:r>
              <a:rPr lang="en-US" altLang="zh-CN" b="1" dirty="0"/>
              <a:t> {} </a:t>
            </a:r>
            <a:r>
              <a:rPr lang="zh-CN" altLang="en-US" b="1" dirty="0"/>
              <a:t>表达式初始化</a:t>
            </a:r>
            <a:r>
              <a:rPr lang="zh-CN" altLang="en-US" dirty="0" smtClean="0"/>
              <a:t>。</a:t>
            </a:r>
            <a:r>
              <a:rPr lang="en-US" altLang="zh-CN" dirty="0" smtClean="0">
                <a:solidFill>
                  <a:srgbClr val="FF0000"/>
                </a:solidFill>
              </a:rPr>
              <a:t>={}</a:t>
            </a:r>
            <a:r>
              <a:rPr lang="zh-CN" altLang="en-US" dirty="0" smtClean="0">
                <a:solidFill>
                  <a:srgbClr val="FF0000"/>
                </a:solidFill>
              </a:rPr>
              <a:t>也是隐式构造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Pig pig2{“</a:t>
            </a:r>
            <a:r>
              <a:rPr lang="zh-CN" altLang="en-US" dirty="0" smtClean="0">
                <a:solidFill>
                  <a:srgbClr val="FF0000"/>
                </a:solidFill>
              </a:rPr>
              <a:t>佩奇</a:t>
            </a:r>
            <a:r>
              <a:rPr lang="en-US" altLang="zh-CN" dirty="0" smtClean="0">
                <a:solidFill>
                  <a:srgbClr val="FF0000"/>
                </a:solidFill>
              </a:rPr>
              <a:t>”,80</a:t>
            </a:r>
            <a:r>
              <a:rPr lang="en-US" altLang="zh-CN" dirty="0">
                <a:solidFill>
                  <a:srgbClr val="FF0000"/>
                </a:solidFill>
              </a:rPr>
              <a:t>}; Pig </a:t>
            </a:r>
            <a:r>
              <a:rPr lang="en-US" altLang="zh-CN" dirty="0" smtClean="0">
                <a:solidFill>
                  <a:srgbClr val="FF0000"/>
                </a:solidFill>
              </a:rPr>
              <a:t>pig3(“</a:t>
            </a:r>
            <a:r>
              <a:rPr lang="zh-CN" altLang="en-US" dirty="0">
                <a:solidFill>
                  <a:srgbClr val="FF0000"/>
                </a:solidFill>
              </a:rPr>
              <a:t>佩奇</a:t>
            </a:r>
            <a:r>
              <a:rPr lang="en-US" altLang="zh-CN" dirty="0">
                <a:solidFill>
                  <a:srgbClr val="FF0000"/>
                </a:solidFill>
              </a:rPr>
              <a:t>”,</a:t>
            </a:r>
            <a:r>
              <a:rPr lang="en-US" altLang="zh-CN" dirty="0" smtClean="0">
                <a:solidFill>
                  <a:srgbClr val="FF0000"/>
                </a:solidFill>
              </a:rPr>
              <a:t>80);</a:t>
            </a:r>
            <a:r>
              <a:rPr lang="zh-CN" altLang="en-US" dirty="0" smtClean="0">
                <a:solidFill>
                  <a:srgbClr val="FF0000"/>
                </a:solidFill>
              </a:rPr>
              <a:t>都是显式构造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如果你希望在一个返回</a:t>
            </a:r>
            <a:r>
              <a:rPr lang="en-US" altLang="zh-CN" dirty="0"/>
              <a:t> Pig </a:t>
            </a:r>
            <a:r>
              <a:rPr lang="zh-CN" altLang="en-US" dirty="0"/>
              <a:t>的函数里用：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”, 80};</a:t>
            </a:r>
          </a:p>
          <a:p>
            <a:r>
              <a:rPr lang="zh-CN" altLang="en-US" dirty="0"/>
              <a:t>的话，就不要加</a:t>
            </a:r>
            <a:r>
              <a:rPr lang="en-US" altLang="zh-CN" dirty="0"/>
              <a:t> explicit</a:t>
            </a:r>
            <a:r>
              <a:rPr lang="zh-CN" altLang="en-US" dirty="0"/>
              <a:t>。</a:t>
            </a:r>
          </a:p>
          <a:p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 dirty="0">
                <a:solidFill>
                  <a:schemeClr val="bg1">
                    <a:lumMod val="65000"/>
                  </a:schemeClr>
                </a:solidFill>
              </a:rPr>
              <a:t>等价。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 </a:t>
            </a:r>
            <a:r>
              <a:rPr lang="en-US" dirty="0"/>
              <a:t>{} </a:t>
            </a:r>
            <a:r>
              <a:rPr lang="zh-CN" altLang="en-US" dirty="0"/>
              <a:t>和</a:t>
            </a:r>
            <a:r>
              <a:rPr lang="en-US" altLang="zh-CN" dirty="0"/>
              <a:t> () </a:t>
            </a:r>
            <a:r>
              <a:rPr lang="zh-CN" altLang="en-US" dirty="0"/>
              <a:t>调用构造函数，有什么区别？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 err="1"/>
              <a:t>int</a:t>
            </a:r>
            <a:r>
              <a:rPr lang="en-US" altLang="zh-CN" dirty="0"/>
              <a:t>(3.14f) </a:t>
            </a:r>
            <a:r>
              <a:rPr lang="zh-CN" altLang="en-US" dirty="0"/>
              <a:t>不会出错，但是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{3.14f} </a:t>
            </a:r>
            <a:r>
              <a:rPr lang="zh-CN" altLang="en-US" dirty="0"/>
              <a:t>会出错，因为</a:t>
            </a:r>
            <a:r>
              <a:rPr lang="en-US" altLang="zh-CN" dirty="0"/>
              <a:t> {} </a:t>
            </a:r>
            <a:r>
              <a:rPr lang="zh-CN" altLang="en-US" dirty="0"/>
              <a:t>是非强制转换</a:t>
            </a:r>
            <a:r>
              <a:rPr lang="zh-CN" altLang="en-US" dirty="0" smtClean="0"/>
              <a:t>。（防止变窄转换）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/>
              <a:t>Pig(“</a:t>
            </a:r>
            <a:r>
              <a:rPr lang="zh-CN" altLang="en-US" dirty="0"/>
              <a:t>佩奇</a:t>
            </a:r>
            <a:r>
              <a:rPr lang="en-US" altLang="zh-CN" dirty="0"/>
              <a:t>”, 3.14f) </a:t>
            </a:r>
            <a:r>
              <a:rPr lang="zh-CN" altLang="en-US" dirty="0"/>
              <a:t>不会出错，但是</a:t>
            </a:r>
            <a:r>
              <a:rPr lang="en-US" altLang="zh-CN" dirty="0"/>
              <a:t> Pig{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佩奇</a:t>
            </a:r>
            <a:r>
              <a:rPr lang="en-US" altLang="zh-CN" dirty="0">
                <a:sym typeface="+mn-ea"/>
              </a:rPr>
              <a:t>”, 3.14f} </a:t>
            </a:r>
            <a:r>
              <a:rPr lang="zh-CN" altLang="en-US" dirty="0">
                <a:sym typeface="+mn-ea"/>
              </a:rPr>
              <a:t>会出错，原因同上，更安全。</a:t>
            </a: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可读性：</a:t>
            </a:r>
            <a:r>
              <a:rPr lang="en-US" altLang="zh-CN" dirty="0">
                <a:sym typeface="+mn-ea"/>
              </a:rPr>
              <a:t>Pig(1, 2) </a:t>
            </a:r>
            <a:r>
              <a:rPr lang="zh-CN" altLang="en-US" dirty="0">
                <a:sym typeface="+mn-ea"/>
              </a:rPr>
              <a:t>则</a:t>
            </a:r>
            <a:r>
              <a:rPr lang="en-US" altLang="zh-CN" dirty="0">
                <a:sym typeface="+mn-ea"/>
              </a:rPr>
              <a:t> Pig </a:t>
            </a:r>
            <a:r>
              <a:rPr lang="zh-CN" altLang="en-US" dirty="0">
                <a:sym typeface="+mn-ea"/>
              </a:rPr>
              <a:t>有可能是个函数，</a:t>
            </a:r>
            <a:r>
              <a:rPr lang="en-US" altLang="zh-CN" dirty="0">
                <a:sym typeface="+mn-ea"/>
              </a:rPr>
              <a:t>Pig{1, 2} </a:t>
            </a:r>
            <a:r>
              <a:rPr lang="zh-CN" altLang="en-US" dirty="0">
                <a:sym typeface="+mn-ea"/>
              </a:rPr>
              <a:t>看起来更明确。</a:t>
            </a:r>
          </a:p>
          <a:p>
            <a:pPr marL="457200" indent="-457200">
              <a:buAutoNum type="arabicPeriod"/>
            </a:pP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其实谷歌在其</a:t>
            </a:r>
            <a:r>
              <a:rPr lang="en-US" altLang="zh-CN" dirty="0">
                <a:sym typeface="+mn-ea"/>
              </a:rPr>
              <a:t> Code Style </a:t>
            </a:r>
            <a:r>
              <a:rPr lang="zh-CN" altLang="en-US" dirty="0">
                <a:sym typeface="+mn-ea"/>
              </a:rPr>
              <a:t>中也明确提出别再通过</a:t>
            </a:r>
            <a:r>
              <a:rPr lang="en-US" altLang="zh-CN" dirty="0">
                <a:sym typeface="+mn-ea"/>
              </a:rPr>
              <a:t> () </a:t>
            </a:r>
            <a:r>
              <a:rPr lang="zh-CN" altLang="en-US" dirty="0">
                <a:sym typeface="+mn-ea"/>
              </a:rPr>
              <a:t>调用构造函数，需要类型转换时应该用：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static_cast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&gt;(3.14f) </a:t>
            </a:r>
            <a:r>
              <a:rPr lang="zh-CN" altLang="en-US" dirty="0">
                <a:sym typeface="+mn-ea"/>
              </a:rPr>
              <a:t>而不是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(3.14f)</a:t>
            </a:r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reinterpret_cast</a:t>
            </a:r>
            <a:r>
              <a:rPr lang="en-US" altLang="zh-CN" dirty="0">
                <a:sym typeface="+mn-ea"/>
              </a:rPr>
              <a:t>&lt;void *&gt;(0xb8000) </a:t>
            </a:r>
            <a:r>
              <a:rPr lang="zh-CN" altLang="en-US" dirty="0">
                <a:sym typeface="+mn-ea"/>
              </a:rPr>
              <a:t>而不是</a:t>
            </a:r>
            <a:r>
              <a:rPr lang="en-US" altLang="zh-CN" dirty="0">
                <a:sym typeface="+mn-ea"/>
              </a:rPr>
              <a:t> (void *)</a:t>
            </a:r>
            <a:r>
              <a:rPr lang="en-US" altLang="zh-CN" dirty="0" smtClean="0">
                <a:sym typeface="+mn-ea"/>
              </a:rPr>
              <a:t>0xb8000</a:t>
            </a:r>
            <a:r>
              <a:rPr lang="zh-CN" altLang="en-US" dirty="0" smtClean="0">
                <a:sym typeface="+mn-ea"/>
              </a:rPr>
              <a:t>。将地址直接转换为指针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更加明确用的哪一种类型转换（</a:t>
            </a:r>
            <a:r>
              <a:rPr lang="en-US" altLang="zh-CN" dirty="0">
                <a:sym typeface="+mn-ea"/>
              </a:rPr>
              <a:t>cast</a:t>
            </a:r>
            <a:r>
              <a:rPr lang="zh-CN" altLang="en-US" dirty="0">
                <a:sym typeface="+mn-ea"/>
              </a:rPr>
              <a:t>），从而避免一些像是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static_cast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&gt;(</a:t>
            </a:r>
            <a:r>
              <a:rPr lang="en-US" altLang="zh-CN" dirty="0" err="1">
                <a:sym typeface="+mn-ea"/>
              </a:rPr>
              <a:t>ptr</a:t>
            </a:r>
            <a:r>
              <a:rPr lang="en-US" altLang="zh-CN" dirty="0">
                <a:sym typeface="+mn-ea"/>
              </a:rPr>
              <a:t>) </a:t>
            </a:r>
            <a:r>
              <a:rPr lang="zh-CN" altLang="en-US" dirty="0">
                <a:sym typeface="+mn-ea"/>
              </a:rPr>
              <a:t>的错误。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虽然作者也经常会忍不住在</a:t>
            </a:r>
            <a:r>
              <a:rPr lang="en-US" altLang="zh-CN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</a:t>
            </a:r>
            <a:r>
              <a:rPr lang="en-US" altLang="zh-CN" strike="sngStrike" dirty="0" err="1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zeno</a:t>
            </a:r>
            <a:r>
              <a:rPr lang="en-US" altLang="zh-CN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</a:t>
            </a:r>
            <a:r>
              <a:rPr lang="zh-CN" altLang="en-US" strike="sngStrike" dirty="0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中用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lstStyle/>
          <a:p>
            <a:r>
              <a:rPr lang="zh-CN" altLang="en-US" dirty="0"/>
              <a:t>编译器默认生成的构造函数：无参数</a:t>
            </a:r>
            <a:r>
              <a:rPr lang="zh-CN" altLang="en-US" dirty="0">
                <a:sym typeface="+mn-ea"/>
              </a:rPr>
              <a:t>（小心</a:t>
            </a:r>
            <a:r>
              <a:rPr lang="en-US" altLang="zh-CN" dirty="0">
                <a:sym typeface="+mn-ea"/>
              </a:rPr>
              <a:t> POD </a:t>
            </a:r>
            <a:r>
              <a:rPr lang="zh-CN" altLang="en-US" dirty="0">
                <a:sym typeface="+mn-ea"/>
              </a:rPr>
              <a:t>陷阱！）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除了我们自定义的构造函数外，编译器还会自动生成一些构造函数。</a:t>
            </a:r>
          </a:p>
          <a:p>
            <a:r>
              <a:rPr lang="zh-CN" altLang="en-US" dirty="0">
                <a:sym typeface="+mn-ea"/>
              </a:rPr>
              <a:t>当一个类没有定义任何构造函数，且所有成员都有无参构造函数时，编译器会自动生成一个无参构造函数</a:t>
            </a:r>
            <a:r>
              <a:rPr lang="en-US" altLang="zh-CN" dirty="0">
                <a:sym typeface="+mn-ea"/>
              </a:rPr>
              <a:t> Pig()</a:t>
            </a:r>
            <a:r>
              <a:rPr lang="zh-CN" altLang="en-US" dirty="0">
                <a:sym typeface="+mn-ea"/>
              </a:rPr>
              <a:t>，他会调用每个成员的无参构造函数。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但是请注意，这些类型</a:t>
            </a:r>
            <a:r>
              <a:rPr lang="zh-CN" altLang="en-US" b="1" dirty="0">
                <a:sym typeface="+mn-ea"/>
              </a:rPr>
              <a:t>不会被初始化为</a:t>
            </a:r>
            <a:r>
              <a:rPr lang="en-US" altLang="zh-CN" b="1" dirty="0">
                <a:sym typeface="+mn-ea"/>
              </a:rPr>
              <a:t> 0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, float, double </a:t>
            </a:r>
            <a:r>
              <a:rPr lang="zh-CN" altLang="en-US" dirty="0">
                <a:sym typeface="+mn-ea"/>
              </a:rPr>
              <a:t>等基础类型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>
                <a:sym typeface="+mn-ea"/>
              </a:rPr>
              <a:t>void *, Object * </a:t>
            </a:r>
            <a:r>
              <a:rPr lang="zh-CN" altLang="en-US" dirty="0">
                <a:sym typeface="+mn-ea"/>
              </a:rPr>
              <a:t>等指针类型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完全由这些类型组成的类</a:t>
            </a:r>
          </a:p>
          <a:p>
            <a:r>
              <a:rPr lang="zh-CN" altLang="en-US" dirty="0">
                <a:sym typeface="+mn-ea"/>
              </a:rPr>
              <a:t>这些类型被称为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POD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plain-old-data</a:t>
            </a:r>
            <a:r>
              <a:rPr lang="zh-CN" altLang="en-US" dirty="0">
                <a:sym typeface="+mn-ea"/>
              </a:rPr>
              <a:t>）。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POD </a:t>
            </a:r>
            <a:r>
              <a:rPr lang="zh-CN" altLang="en-US" dirty="0">
                <a:sym typeface="+mn-ea"/>
              </a:rPr>
              <a:t>的存在是出于兼容性和性能的考虑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Pig </a:t>
            </a:r>
            <a:r>
              <a:rPr lang="en-US" altLang="zh-CN" dirty="0" err="1" smtClean="0">
                <a:sym typeface="+mn-ea"/>
              </a:rPr>
              <a:t>pig</a:t>
            </a:r>
            <a:r>
              <a:rPr lang="en-US" altLang="zh-CN" dirty="0" smtClean="0">
                <a:sym typeface="+mn-ea"/>
              </a:rPr>
              <a:t>;</a:t>
            </a:r>
            <a:r>
              <a:rPr lang="zh-CN" altLang="en-US" dirty="0" smtClean="0">
                <a:sym typeface="+mn-ea"/>
              </a:rPr>
              <a:t>会随机初始化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pPr marL="457200" indent="-457200"/>
            <a:endParaRPr lang="zh-CN" altLang="en-US" dirty="0"/>
          </a:p>
          <a:p>
            <a:endParaRPr lang="zh-CN" altLang="en-US" dirty="0"/>
          </a:p>
          <a:p>
            <a:pPr marL="457200" indent="-457200"/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&lt;&lt; </a:t>
            </a:r>
            <a:r>
              <a:rPr lang="zh-CN" altLang="en-US" dirty="0">
                <a:solidFill>
                  <a:srgbClr val="FF0000"/>
                </a:solidFill>
              </a:rPr>
              <a:t>取决于内存的随机值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编译器默认生成的构造函数：无参数（</a:t>
            </a:r>
            <a:r>
              <a:rPr lang="en-US" altLang="zh-CN" dirty="0"/>
              <a:t>POD </a:t>
            </a:r>
            <a:r>
              <a:rPr lang="zh-CN" altLang="en-US" dirty="0"/>
              <a:t>陷阱解决方案）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lstStyle/>
          <a:p>
            <a:r>
              <a:rPr lang="zh-CN" altLang="en-US" dirty="0"/>
              <a:t>不过我们可以手动指定初始化</a:t>
            </a:r>
            <a:r>
              <a:rPr lang="en-US" altLang="zh-CN" dirty="0"/>
              <a:t> weight 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通过</a:t>
            </a:r>
            <a:r>
              <a:rPr lang="en-US" altLang="zh-CN" dirty="0"/>
              <a:t> {} </a:t>
            </a:r>
            <a:r>
              <a:rPr lang="zh-CN" altLang="en-US" dirty="0"/>
              <a:t>语法指定的初始化值，会在</a:t>
            </a:r>
            <a:r>
              <a:rPr lang="zh-CN" altLang="en-US" b="1" dirty="0"/>
              <a:t>编译器自动生成的构造函数</a:t>
            </a:r>
            <a:r>
              <a:rPr lang="zh-CN" altLang="en-US" dirty="0"/>
              <a:t>里执行。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编译器默认生成的构造函数：无参数（</a:t>
            </a:r>
            <a:r>
              <a:rPr lang="en-US" altLang="zh-CN" dirty="0"/>
              <a:t>POD </a:t>
            </a:r>
            <a:r>
              <a:rPr lang="zh-CN" altLang="en-US" dirty="0"/>
              <a:t>陷阱解决方案，续）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lstStyle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</a:p>
          <a:p>
            <a:r>
              <a:rPr lang="zh-CN" altLang="en-US"/>
              <a:t>顺便一提：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</a:p>
          <a:p>
            <a:r>
              <a:rPr lang="zh-CN" altLang="en-US"/>
              <a:t>与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</a:t>
            </a:r>
            <a:r>
              <a:rPr lang="zh-CN" altLang="en-US" dirty="0"/>
              <a:t>初始化列表（感谢</a:t>
            </a:r>
            <a:r>
              <a:rPr lang="en-US" altLang="zh-CN" dirty="0"/>
              <a:t> </a:t>
            </a:r>
            <a:r>
              <a:rPr lang="en-US" dirty="0">
                <a:sym typeface="+mn-ea"/>
              </a:rPr>
              <a:t>C++11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lstStyle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lstStyle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初始化，否则有可能会变成内存里的随机值。</a:t>
            </a: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</a:t>
            </a:r>
            <a:r>
              <a:rPr lang="zh-CN" altLang="en-US" dirty="0"/>
              <a:t>初始化列表（妙用，解决函数多返回值）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没有</a:t>
            </a:r>
            <a:r>
              <a:rPr lang="en-US" altLang="zh-CN" dirty="0" smtClean="0">
                <a:sym typeface="+mn-ea"/>
              </a:rPr>
              <a:t>explicit</a:t>
            </a:r>
          </a:p>
          <a:p>
            <a:r>
              <a:rPr lang="zh-CN" dirty="0" smtClean="0">
                <a:sym typeface="+mn-ea"/>
              </a:rPr>
              <a:t>典型</a:t>
            </a:r>
            <a:r>
              <a:rPr lang="zh-CN" dirty="0">
                <a:sym typeface="+mn-ea"/>
              </a:rPr>
              <a:t>的例子包括，图形学某知名应用中，可以简化函数具有多个返回值的处理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std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::tuple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sym typeface="+mn-ea"/>
              </a:rPr>
              <a:t>pos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, ...] = intersect(...)</a:t>
            </a: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</a:p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lstStyle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有自定义构造函数时仍想用默认构造函数：</a:t>
            </a:r>
            <a:r>
              <a:rPr lang="en-US" altLang="zh-CN" dirty="0"/>
              <a:t>= </a:t>
            </a:r>
            <a:r>
              <a:rPr lang="en-US" dirty="0"/>
              <a:t>default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一旦我们定义了自己的构造函数，编译器就</a:t>
            </a:r>
            <a:r>
              <a:rPr lang="zh-CN" altLang="en-US" b="1" dirty="0"/>
              <a:t>不会再生成默认的无参构造函数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有自定义构造函数时仍想用默认构造函数：</a:t>
            </a:r>
            <a:r>
              <a:rPr lang="en-US" altLang="zh-CN" dirty="0"/>
              <a:t>= </a:t>
            </a:r>
            <a:r>
              <a:rPr lang="en-US" dirty="0"/>
              <a:t>default</a:t>
            </a:r>
            <a:r>
              <a:rPr lang="zh-CN" altLang="en-US" dirty="0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如果还想让编译器自动生成默认的无参构造函数，可以用</a:t>
            </a:r>
            <a:r>
              <a:rPr lang="en-US" altLang="zh-CN" dirty="0"/>
              <a:t> C++11 </a:t>
            </a:r>
            <a:r>
              <a:rPr lang="zh-CN" altLang="en-US" dirty="0"/>
              <a:t>新增的这个语法：</a:t>
            </a:r>
          </a:p>
          <a:p>
            <a:endParaRPr lang="zh-CN" alt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编译器默认生成的构造函数：拷贝构造函数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除了无参和初始化列表构造函数外，编译器默认还会生成这样一个特殊的构造函数：</a:t>
            </a:r>
          </a:p>
          <a:p>
            <a:r>
              <a:rPr lang="en-US" altLang="zh-CN" dirty="0"/>
              <a:t>Pig(Pig </a:t>
            </a:r>
            <a:r>
              <a:rPr lang="en-US" altLang="zh-CN" dirty="0" err="1"/>
              <a:t>const</a:t>
            </a:r>
            <a:r>
              <a:rPr lang="en-US" altLang="zh-CN" dirty="0"/>
              <a:t> &amp;other);</a:t>
            </a:r>
          </a:p>
          <a:p>
            <a:r>
              <a:rPr lang="zh-CN" altLang="en-US" dirty="0"/>
              <a:t>可见他的参数是一个</a:t>
            </a:r>
            <a:r>
              <a:rPr lang="en-US" altLang="zh-CN" dirty="0"/>
              <a:t> Pig </a:t>
            </a:r>
            <a:r>
              <a:rPr lang="zh-CN" altLang="en-US" dirty="0"/>
              <a:t>类型，他的功能就是拷贝</a:t>
            </a:r>
            <a:r>
              <a:rPr lang="en-US" altLang="zh-CN" dirty="0"/>
              <a:t> Pig </a:t>
            </a:r>
            <a:r>
              <a:rPr lang="zh-CN" altLang="en-US" dirty="0"/>
              <a:t>对象，故称为</a:t>
            </a:r>
            <a:r>
              <a:rPr lang="zh-CN" altLang="en-US" b="1" dirty="0"/>
              <a:t>拷贝构造函数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调用方式如下：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拷贝构造函数</a:t>
            </a:r>
            <a:r>
              <a:rPr lang="zh-CN" altLang="en-US" dirty="0"/>
              <a:t>：</a:t>
            </a:r>
            <a:r>
              <a:rPr lang="zh-CN" altLang="en-US" dirty="0">
                <a:sym typeface="+mn-ea"/>
              </a:rPr>
              <a:t>用户自定义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dirty="0"/>
              <a:t>除了编译器可以自动生成拷贝构造函数外，如果有需要，用户也可以自定义拷贝构造函数。</a:t>
            </a:r>
          </a:p>
          <a:p>
            <a:r>
              <a:rPr lang="zh-CN" altLang="en-US" dirty="0"/>
              <a:t>比如：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不想要编译器自动生成拷贝构造函数怎么办：</a:t>
            </a:r>
            <a:r>
              <a:rPr lang="en-US" altLang="zh-CN" dirty="0"/>
              <a:t>= delete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如果想要让编译器不要自动生成</a:t>
            </a:r>
            <a:r>
              <a:rPr lang="zh-CN" altLang="en-US" b="1" dirty="0"/>
              <a:t>拷贝构造函数</a:t>
            </a:r>
            <a:r>
              <a:rPr lang="zh-CN" altLang="en-US" dirty="0"/>
              <a:t>，可以用</a:t>
            </a:r>
            <a:r>
              <a:rPr lang="en-US" altLang="zh-CN" dirty="0"/>
              <a:t> = delete </a:t>
            </a:r>
            <a:r>
              <a:rPr lang="zh-CN" altLang="en-US" dirty="0"/>
              <a:t>语法删除：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编译器默认生成的特殊函数：拷贝赋值函数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除了拷贝构造函数外，编译器默认还会生成这样一个重载</a:t>
            </a:r>
            <a:r>
              <a:rPr lang="en-US" altLang="zh-CN" dirty="0">
                <a:sym typeface="+mn-ea"/>
              </a:rPr>
              <a:t>’=’</a:t>
            </a:r>
            <a:r>
              <a:rPr lang="zh-CN" altLang="en-US" dirty="0">
                <a:sym typeface="+mn-ea"/>
              </a:rPr>
              <a:t>这个运算符的函数：</a:t>
            </a:r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const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&amp;other);</a:t>
            </a:r>
          </a:p>
          <a:p>
            <a:r>
              <a:rPr lang="zh-CN" altLang="en-US" b="1" dirty="0">
                <a:sym typeface="+mn-ea"/>
              </a:rPr>
              <a:t>拷贝构造函数</a:t>
            </a:r>
            <a:r>
              <a:rPr lang="zh-CN" altLang="en-US" dirty="0">
                <a:sym typeface="+mn-ea"/>
              </a:rPr>
              <a:t>的作用是在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b="1" dirty="0">
                <a:sym typeface="+mn-ea"/>
              </a:rPr>
              <a:t>尚未</a:t>
            </a:r>
            <a:r>
              <a:rPr lang="zh-CN" altLang="en-US" dirty="0">
                <a:sym typeface="+mn-ea"/>
              </a:rPr>
              <a:t>初始化时，将另一个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dirty="0">
                <a:sym typeface="+mn-ea"/>
              </a:rPr>
              <a:t>拷贝进来，以初始化当前</a:t>
            </a:r>
            <a:r>
              <a:rPr lang="en-US" altLang="zh-CN" dirty="0">
                <a:sym typeface="+mn-ea"/>
              </a:rPr>
              <a:t>Pig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pig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= pig2;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 dirty="0"/>
              <a:t>拷贝赋值函数</a:t>
            </a:r>
            <a:r>
              <a:rPr lang="zh-CN" altLang="en-US" dirty="0"/>
              <a:t>的作用是在</a:t>
            </a:r>
            <a:r>
              <a:rPr lang="en-US" altLang="zh-CN" dirty="0"/>
              <a:t>Pig</a:t>
            </a:r>
            <a:r>
              <a:rPr lang="zh-CN" altLang="en-US" b="1" dirty="0"/>
              <a:t>已经</a:t>
            </a:r>
            <a:r>
              <a:rPr lang="zh-CN" altLang="en-US" dirty="0"/>
              <a:t>初始化</a:t>
            </a:r>
            <a:r>
              <a:rPr lang="zh-CN" altLang="en-US" dirty="0">
                <a:sym typeface="+mn-ea"/>
              </a:rPr>
              <a:t>时</a:t>
            </a:r>
            <a:r>
              <a:rPr lang="zh-CN" altLang="en-US" dirty="0"/>
              <a:t>，将当前</a:t>
            </a:r>
            <a:r>
              <a:rPr lang="en-US" altLang="zh-CN" dirty="0"/>
              <a:t>Pig</a:t>
            </a:r>
            <a:r>
              <a:rPr lang="zh-CN" altLang="en-US" dirty="0"/>
              <a:t>销毁，同时将另一个</a:t>
            </a:r>
            <a:r>
              <a:rPr lang="en-US" altLang="zh-CN" dirty="0"/>
              <a:t>Pig</a:t>
            </a:r>
            <a:r>
              <a:rPr lang="zh-CN" altLang="en-US" dirty="0"/>
              <a:t>拷贝进来。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Pig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pig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;     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/>
              <a:t>追求性能时推荐用拷贝构造，因为可以避免一次</a:t>
            </a:r>
            <a:r>
              <a:rPr lang="zh-CN" altLang="en-US" dirty="0">
                <a:sym typeface="+mn-ea"/>
              </a:rPr>
              <a:t>无参</a:t>
            </a:r>
            <a:r>
              <a:rPr lang="zh-CN" altLang="en-US" dirty="0"/>
              <a:t>构造，拷贝赋值是出于需要临时修改对象的灵活性需要。</a:t>
            </a:r>
          </a:p>
          <a:p>
            <a:r>
              <a:rPr lang="zh-CN" altLang="en-US" dirty="0"/>
              <a:t>这个函数同样可以由</a:t>
            </a:r>
            <a:r>
              <a:rPr lang="en-US" altLang="zh-CN" dirty="0"/>
              <a:t> = delete </a:t>
            </a:r>
            <a:r>
              <a:rPr lang="zh-CN" altLang="en-US" dirty="0"/>
              <a:t>和</a:t>
            </a:r>
            <a:r>
              <a:rPr lang="en-US" altLang="zh-CN" dirty="0"/>
              <a:t> = default </a:t>
            </a:r>
            <a:r>
              <a:rPr lang="zh-CN" altLang="en-US" dirty="0"/>
              <a:t>控制是否默认生成。</a:t>
            </a:r>
          </a:p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 a = b = c;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近代：</a:t>
            </a:r>
            <a:r>
              <a:rPr lang="en-US" altLang="zh-CN" dirty="0"/>
              <a:t>C++98 </a:t>
            </a:r>
            <a:r>
              <a:rPr lang="zh-CN" altLang="en-US" dirty="0"/>
              <a:t>引入</a:t>
            </a:r>
            <a:r>
              <a:rPr lang="en-US" altLang="zh-CN" dirty="0"/>
              <a:t> STL </a:t>
            </a:r>
            <a:r>
              <a:rPr lang="zh-CN" altLang="en-US" dirty="0"/>
              <a:t>容器库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编译器自动生成的</a:t>
            </a:r>
            <a:r>
              <a:rPr lang="zh-CN" altLang="en-US" dirty="0"/>
              <a:t>函数：全家桶</a:t>
            </a:r>
            <a:endParaRPr lang="en-US" altLang="zh-C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其实，除了拷贝构造和拷贝赋值，</a:t>
            </a:r>
            <a:r>
              <a:rPr lang="zh-CN" altLang="en-US" b="1" dirty="0"/>
              <a:t>编译器会自动生成的特殊函数</a:t>
            </a:r>
            <a:r>
              <a:rPr lang="zh-CN" altLang="en-US" dirty="0"/>
              <a:t>还有这些：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这在其他面向对象语言中是看不到的。他们分别是什么作用？稍后揭晓。</a:t>
            </a:r>
            <a:endParaRPr lang="en-US" altLang="zh-CN" dirty="0">
              <a:sym typeface="+mn-ea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全家桶：这些函数默认情况下是怎么样的？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编译器自动生成的这些函数等价于这样：</a:t>
            </a:r>
          </a:p>
          <a:p>
            <a:r>
              <a:rPr lang="en-US" altLang="zh-CN" dirty="0" err="1"/>
              <a:t>std</a:t>
            </a:r>
            <a:r>
              <a:rPr lang="en-US" altLang="zh-CN" dirty="0"/>
              <a:t>::move </a:t>
            </a:r>
            <a:r>
              <a:rPr lang="zh-CN" altLang="en-US" dirty="0"/>
              <a:t>是什么意思？稍后揭晓。</a:t>
            </a:r>
          </a:p>
          <a:p>
            <a:endParaRPr lang="zh-CN" altLang="en-US" dirty="0"/>
          </a:p>
          <a:p>
            <a:r>
              <a:rPr lang="zh-CN" altLang="en-US" dirty="0"/>
              <a:t>顺便一提，如果其中一个成员（比如</a:t>
            </a:r>
            <a:r>
              <a:rPr lang="en-US" altLang="zh-CN" dirty="0" err="1"/>
              <a:t>m_name</a:t>
            </a:r>
            <a:r>
              <a:rPr lang="zh-CN" altLang="en-US" dirty="0"/>
              <a:t>）不支持拷贝构造函数，那么</a:t>
            </a:r>
            <a:r>
              <a:rPr lang="en-US" altLang="zh-CN" dirty="0"/>
              <a:t> Pig </a:t>
            </a:r>
            <a:r>
              <a:rPr lang="zh-CN" altLang="en-US" dirty="0"/>
              <a:t>类的拷贝构造函数将不会被编译器自动生成。其他函数同理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拷贝就把每个属性拷贝一遍；</a:t>
            </a:r>
            <a:endParaRPr lang="en-US" altLang="zh-CN" dirty="0" smtClean="0"/>
          </a:p>
          <a:p>
            <a:r>
              <a:rPr lang="zh-CN" altLang="en-US" dirty="0" smtClean="0"/>
              <a:t>赋值就把每个属性赋值一遍；</a:t>
            </a:r>
            <a:endParaRPr lang="en-US" altLang="zh-CN" dirty="0" smtClean="0"/>
          </a:p>
          <a:p>
            <a:r>
              <a:rPr lang="zh-CN" altLang="en-US" dirty="0" smtClean="0"/>
              <a:t>移动就把每个属性移动一遍；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除了智能指针，其他都是深拷贝，所以有的类删除拷贝构造函数，让智能指针管理这个类，</a:t>
            </a:r>
            <a:r>
              <a:rPr lang="en-US" altLang="zh-CN" dirty="0" smtClean="0"/>
              <a:t>so</a:t>
            </a:r>
            <a:r>
              <a:rPr lang="zh-CN" altLang="en-US" dirty="0" smtClean="0"/>
              <a:t>这类的拷贝就变成智能指针的浅拷贝了，目的是避免拷贝所需的时间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恭喜：你已经基本学废构造函数啦！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编写我们自己的</a:t>
            </a:r>
            <a:r>
              <a:rPr lang="en-US" altLang="zh-CN" dirty="0"/>
              <a:t> vector </a:t>
            </a:r>
            <a:r>
              <a:rPr lang="zh-CN" altLang="en-US" dirty="0"/>
              <a:t>类！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/>
              <a:t>这个</a:t>
            </a:r>
            <a:r>
              <a:rPr lang="en-US" altLang="zh-CN" dirty="0"/>
              <a:t>Vector</a:t>
            </a:r>
            <a:r>
              <a:rPr lang="zh-CN" altLang="en-US" dirty="0"/>
              <a:t>类有哪些问题？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三五法则：规则类怪谈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zh-CN" altLang="en-US" sz="1600" dirty="0"/>
              <a:t>如果一个类定义了</a:t>
            </a:r>
            <a:r>
              <a:rPr lang="zh-CN" altLang="en-US" sz="1600" b="1" dirty="0"/>
              <a:t>解构</a:t>
            </a:r>
            <a:r>
              <a:rPr lang="en-US" sz="1600" b="1" dirty="0" err="1"/>
              <a:t>函数</a:t>
            </a:r>
            <a:r>
              <a:rPr lang="zh-CN" altLang="en-US" sz="1600" dirty="0"/>
              <a:t>，那么您必须同时定义或删除</a:t>
            </a:r>
            <a:r>
              <a:rPr lang="en-US" sz="1600" b="1" dirty="0" err="1"/>
              <a:t>拷贝构造函数</a:t>
            </a:r>
            <a:r>
              <a:rPr lang="en-US" sz="1600" dirty="0" err="1"/>
              <a:t>和</a:t>
            </a:r>
            <a:r>
              <a:rPr lang="en-US" sz="1600" b="1" dirty="0" err="1"/>
              <a:t>拷贝赋值函数</a:t>
            </a:r>
            <a:r>
              <a:rPr lang="zh-CN" altLang="en-US" sz="1600" dirty="0">
                <a:sym typeface="+mn-ea"/>
              </a:rPr>
              <a:t>，否则出错</a:t>
            </a:r>
            <a:r>
              <a:rPr lang="en-US" sz="1600" dirty="0"/>
              <a:t>。</a:t>
            </a:r>
          </a:p>
          <a:p>
            <a:pPr marL="457200" indent="-457200">
              <a:buAutoNum type="arabicPeriod"/>
            </a:pPr>
            <a:r>
              <a:rPr lang="zh-CN" altLang="en-US" sz="1600" dirty="0">
                <a:sym typeface="+mn-ea"/>
              </a:rPr>
              <a:t>如果一个类定义了</a:t>
            </a:r>
            <a:r>
              <a:rPr lang="en-US" sz="1600" b="1" dirty="0" err="1"/>
              <a:t>拷贝</a:t>
            </a:r>
            <a:r>
              <a:rPr lang="zh-CN" altLang="en-US" sz="1600" b="1" dirty="0"/>
              <a:t>构造函数</a:t>
            </a:r>
            <a:r>
              <a:rPr lang="zh-CN" altLang="en-US" sz="1600" dirty="0"/>
              <a:t>，</a:t>
            </a:r>
            <a:r>
              <a:rPr lang="zh-CN" altLang="en-US" sz="1600" dirty="0">
                <a:sym typeface="+mn-ea"/>
              </a:rPr>
              <a:t>那么您必须同时定义或删除</a:t>
            </a:r>
            <a:r>
              <a:rPr lang="zh-CN" altLang="en-US" sz="1600" b="1" dirty="0">
                <a:sym typeface="+mn-ea"/>
              </a:rPr>
              <a:t>拷贝</a:t>
            </a:r>
            <a:r>
              <a:rPr lang="en-US" sz="1600" b="1" dirty="0" err="1"/>
              <a:t>赋值</a:t>
            </a:r>
            <a:r>
              <a:rPr lang="zh-CN" altLang="en-US" sz="1600" b="1" dirty="0"/>
              <a:t>函数</a:t>
            </a:r>
            <a:r>
              <a:rPr lang="zh-CN" altLang="en-US" sz="1600" dirty="0">
                <a:sym typeface="+mn-ea"/>
              </a:rPr>
              <a:t>，否则出错，删除可导致低效</a:t>
            </a:r>
            <a:r>
              <a:rPr lang="zh-CN" altLang="en-US" sz="1600" dirty="0"/>
              <a:t>。</a:t>
            </a:r>
          </a:p>
          <a:p>
            <a:pPr marL="457200" indent="-457200">
              <a:buAutoNum type="arabicPeriod"/>
            </a:pPr>
            <a:r>
              <a:rPr lang="zh-CN" altLang="en-US" sz="1600" dirty="0">
                <a:sym typeface="+mn-ea"/>
              </a:rPr>
              <a:t>如果一个类定义了</a:t>
            </a:r>
            <a:r>
              <a:rPr lang="zh-CN" altLang="en-US" sz="1600" b="1" dirty="0">
                <a:sym typeface="+mn-ea"/>
              </a:rPr>
              <a:t>移动构造函数</a:t>
            </a:r>
            <a:r>
              <a:rPr lang="zh-CN" altLang="en-US" sz="1600" dirty="0">
                <a:sym typeface="+mn-ea"/>
              </a:rPr>
              <a:t>，那么您必须同时定义或删除</a:t>
            </a:r>
            <a:r>
              <a:rPr lang="zh-CN" altLang="en-US" sz="1600" b="1" dirty="0">
                <a:sym typeface="+mn-ea"/>
              </a:rPr>
              <a:t>移动</a:t>
            </a:r>
            <a:r>
              <a:rPr lang="en-US" sz="1600" b="1" dirty="0" err="1">
                <a:sym typeface="+mn-ea"/>
              </a:rPr>
              <a:t>赋值</a:t>
            </a:r>
            <a:r>
              <a:rPr lang="zh-CN" altLang="en-US" sz="1600" b="1" dirty="0">
                <a:sym typeface="+mn-ea"/>
              </a:rPr>
              <a:t>函数</a:t>
            </a:r>
            <a:r>
              <a:rPr lang="zh-CN" altLang="en-US" sz="1600" dirty="0">
                <a:sym typeface="+mn-ea"/>
              </a:rPr>
              <a:t>，否则出错，删除可导致低效。</a:t>
            </a:r>
          </a:p>
          <a:p>
            <a:pPr marL="457200" indent="-457200">
              <a:buAutoNum type="arabicPeriod"/>
            </a:pPr>
            <a:r>
              <a:rPr lang="zh-CN" altLang="en-US" sz="1600" dirty="0">
                <a:sym typeface="+mn-ea"/>
              </a:rPr>
              <a:t>如果一个类定义了</a:t>
            </a:r>
            <a:r>
              <a:rPr lang="en-US" sz="1600" b="1" dirty="0" err="1">
                <a:sym typeface="+mn-ea"/>
              </a:rPr>
              <a:t>拷贝</a:t>
            </a:r>
            <a:r>
              <a:rPr lang="zh-CN" altLang="en-US" sz="1600" b="1" dirty="0">
                <a:sym typeface="+mn-ea"/>
              </a:rPr>
              <a:t>构造函数</a:t>
            </a:r>
            <a:r>
              <a:rPr lang="zh-CN" altLang="en-US" sz="1600" dirty="0">
                <a:sym typeface="+mn-ea"/>
              </a:rPr>
              <a:t>或</a:t>
            </a:r>
            <a:r>
              <a:rPr lang="zh-CN" altLang="en-US" sz="1600" b="1" dirty="0">
                <a:sym typeface="+mn-ea"/>
              </a:rPr>
              <a:t>拷贝</a:t>
            </a:r>
            <a:r>
              <a:rPr lang="en-US" sz="1600" b="1" dirty="0" err="1">
                <a:sym typeface="+mn-ea"/>
              </a:rPr>
              <a:t>赋值</a:t>
            </a:r>
            <a:r>
              <a:rPr lang="zh-CN" altLang="en-US" sz="1600" b="1" dirty="0">
                <a:sym typeface="+mn-ea"/>
              </a:rPr>
              <a:t>函数</a:t>
            </a:r>
            <a:r>
              <a:rPr lang="zh-CN" altLang="en-US" sz="1600" dirty="0">
                <a:sym typeface="+mn-ea"/>
              </a:rPr>
              <a:t>，那么您必须最好同时定义</a:t>
            </a:r>
            <a:r>
              <a:rPr lang="zh-CN" altLang="en-US" sz="1600" b="1" dirty="0">
                <a:sym typeface="+mn-ea"/>
              </a:rPr>
              <a:t>移动构造函数</a:t>
            </a:r>
            <a:r>
              <a:rPr lang="zh-CN" altLang="en-US" sz="1600" dirty="0">
                <a:sym typeface="+mn-ea"/>
              </a:rPr>
              <a:t>或</a:t>
            </a:r>
            <a:r>
              <a:rPr lang="zh-CN" altLang="en-US" sz="1600" b="1" dirty="0">
                <a:sym typeface="+mn-ea"/>
              </a:rPr>
              <a:t>移动</a:t>
            </a:r>
            <a:r>
              <a:rPr lang="en-US" sz="1600" b="1" dirty="0" err="1">
                <a:sym typeface="+mn-ea"/>
              </a:rPr>
              <a:t>赋值</a:t>
            </a:r>
            <a:r>
              <a:rPr lang="zh-CN" altLang="en-US" sz="1600" b="1" dirty="0">
                <a:sym typeface="+mn-ea"/>
              </a:rPr>
              <a:t>函数</a:t>
            </a:r>
            <a:r>
              <a:rPr lang="zh-CN" altLang="en-US" sz="1600" dirty="0">
                <a:sym typeface="+mn-ea"/>
              </a:rPr>
              <a:t>，否则低效</a:t>
            </a:r>
            <a:r>
              <a:rPr lang="en-US" sz="1600" dirty="0">
                <a:sym typeface="+mn-ea"/>
              </a:rPr>
              <a:t>。</a:t>
            </a:r>
            <a:endParaRPr lang="en-US" altLang="en-US" sz="1600" dirty="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三五法则是前人总结的，避免犯错的经验。</a:t>
            </a:r>
          </a:p>
          <a:p>
            <a:r>
              <a:rPr lang="zh-CN" altLang="en-US"/>
              <a:t>只告诉做什么，不告诉为什么，是不深入的。</a:t>
            </a:r>
          </a:p>
          <a:p>
            <a:r>
              <a:rPr lang="zh-CN" altLang="en-US"/>
              <a:t>让我们通过撞南墙的方式来深入理解一下。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67095" y="5416550"/>
            <a:ext cx="32810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更多这样的前人经验可以参考：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https://github.com/isocpp/CppCoreGuidelines</a:t>
            </a:r>
            <a:endParaRPr lang="en-US" sz="1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三五法则：拷贝构造函数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 = </a:t>
            </a:r>
            <a:r>
              <a:rPr lang="zh-CN" altLang="en-US" dirty="0"/>
              <a:t>时，默认是会拷贝</a:t>
            </a:r>
            <a:r>
              <a:rPr lang="zh-CN" altLang="en-US" dirty="0" smtClean="0"/>
              <a:t>的</a:t>
            </a:r>
            <a:r>
              <a:rPr lang="en-US" altLang="zh-CN" dirty="0" smtClean="0"/>
              <a:t>(</a:t>
            </a:r>
            <a:r>
              <a:rPr lang="zh-CN" altLang="en-US" b="1" dirty="0" smtClean="0"/>
              <a:t>编译器默认生成的是浅拷贝的，成员带指针的一定要注意！！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zh-CN" altLang="en-US" dirty="0"/>
              <a:t>比如右边这样：</a:t>
            </a:r>
          </a:p>
          <a:p>
            <a:r>
              <a:rPr lang="zh-CN" altLang="en-US" dirty="0"/>
              <a:t>但是这样对我们当前</a:t>
            </a:r>
            <a:r>
              <a:rPr lang="en-US" altLang="zh-CN" dirty="0"/>
              <a:t> Vector </a:t>
            </a:r>
            <a:r>
              <a:rPr lang="zh-CN" altLang="en-US" dirty="0"/>
              <a:t>的实现造成一个很大的问题。其</a:t>
            </a:r>
            <a:r>
              <a:rPr lang="en-US" altLang="zh-CN" dirty="0"/>
              <a:t> </a:t>
            </a:r>
            <a:r>
              <a:rPr lang="en-US" altLang="zh-CN" dirty="0" err="1"/>
              <a:t>m_data</a:t>
            </a:r>
            <a:r>
              <a:rPr lang="en-US" altLang="zh-CN" dirty="0"/>
              <a:t> </a:t>
            </a:r>
            <a:r>
              <a:rPr lang="zh-CN" altLang="en-US" dirty="0">
                <a:sym typeface="+mn-ea"/>
              </a:rPr>
              <a:t>指针是按地址值</a:t>
            </a:r>
            <a:r>
              <a:rPr lang="zh-CN" altLang="en-US" b="1" dirty="0">
                <a:sym typeface="+mn-ea"/>
              </a:rPr>
              <a:t>浅</a:t>
            </a:r>
            <a:r>
              <a:rPr lang="zh-CN" altLang="en-US" b="1" dirty="0"/>
              <a:t>拷贝</a:t>
            </a:r>
            <a:r>
              <a:rPr lang="zh-CN" altLang="en-US" dirty="0"/>
              <a:t>的，而不</a:t>
            </a:r>
            <a:r>
              <a:rPr lang="zh-CN" altLang="en-US" b="1" dirty="0"/>
              <a:t>深拷贝</a:t>
            </a:r>
            <a:r>
              <a:rPr lang="zh-CN" altLang="en-US" dirty="0"/>
              <a:t>其指向的数组！</a:t>
            </a:r>
          </a:p>
          <a:p>
            <a:r>
              <a:rPr lang="zh-CN" altLang="en-US" dirty="0"/>
              <a:t>这就是说，在退出</a:t>
            </a:r>
            <a:r>
              <a:rPr lang="en-US" altLang="zh-CN" dirty="0"/>
              <a:t> main </a:t>
            </a:r>
            <a:r>
              <a:rPr lang="zh-CN" altLang="en-US" dirty="0"/>
              <a:t>函数作用域的时候，</a:t>
            </a:r>
            <a:r>
              <a:rPr lang="en-US" altLang="zh-CN" dirty="0"/>
              <a:t>v1.m_data </a:t>
            </a:r>
            <a:r>
              <a:rPr lang="zh-CN" altLang="en-US" dirty="0"/>
              <a:t>会被释放两次！更危险的则是</a:t>
            </a:r>
            <a:r>
              <a:rPr lang="en-US" altLang="zh-CN" dirty="0"/>
              <a:t> v1 </a:t>
            </a:r>
            <a:r>
              <a:rPr lang="zh-CN" altLang="en-US" dirty="0"/>
              <a:t>被解构而</a:t>
            </a:r>
            <a:r>
              <a:rPr lang="en-US" altLang="zh-CN" dirty="0"/>
              <a:t> v2 </a:t>
            </a:r>
            <a:r>
              <a:rPr lang="zh-CN" altLang="en-US" dirty="0"/>
              <a:t>仍在被使用的情况。</a:t>
            </a:r>
          </a:p>
          <a:p>
            <a:r>
              <a:rPr lang="zh-CN" altLang="en-US" dirty="0">
                <a:sym typeface="+mn-ea"/>
              </a:rPr>
              <a:t>这就是为什么“如果一个类定义了</a:t>
            </a:r>
            <a:r>
              <a:rPr lang="zh-CN" altLang="en-US" b="1" dirty="0">
                <a:sym typeface="+mn-ea"/>
              </a:rPr>
              <a:t>解构</a:t>
            </a:r>
            <a:r>
              <a:rPr lang="en-US" b="1" dirty="0" err="1">
                <a:sym typeface="+mn-ea"/>
              </a:rPr>
              <a:t>函数</a:t>
            </a:r>
            <a:r>
              <a:rPr lang="zh-CN" altLang="en-US" dirty="0">
                <a:sym typeface="+mn-ea"/>
              </a:rPr>
              <a:t>，那么您必须同时定义或删除</a:t>
            </a:r>
            <a:r>
              <a:rPr lang="en-US" b="1" dirty="0" err="1">
                <a:sym typeface="+mn-ea"/>
              </a:rPr>
              <a:t>拷贝构造函数</a:t>
            </a:r>
            <a:r>
              <a:rPr lang="en-US" dirty="0" err="1">
                <a:sym typeface="+mn-ea"/>
              </a:rPr>
              <a:t>和</a:t>
            </a:r>
            <a:r>
              <a:rPr lang="en-US" b="1" dirty="0" err="1">
                <a:sym typeface="+mn-ea"/>
              </a:rPr>
              <a:t>拷贝赋值函数</a:t>
            </a:r>
            <a:r>
              <a:rPr lang="zh-CN" altLang="en-US" dirty="0">
                <a:sym typeface="+mn-ea"/>
              </a:rPr>
              <a:t>，否则出错。”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解决方案：要么删除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最简单的办法是，直接禁止用户拷贝这个类的对象，在</a:t>
            </a:r>
            <a:r>
              <a:rPr lang="en-US" altLang="zh-CN" dirty="0"/>
              <a:t> C++11 </a:t>
            </a:r>
            <a:r>
              <a:rPr lang="zh-CN" altLang="en-US" dirty="0"/>
              <a:t>中可以用</a:t>
            </a:r>
            <a:r>
              <a:rPr lang="en-US" altLang="zh-CN" dirty="0"/>
              <a:t> = delete </a:t>
            </a:r>
            <a:r>
              <a:rPr lang="zh-CN" altLang="en-US" dirty="0"/>
              <a:t>表示这个函数被删除，让编译器不要自动生成一个默认的（会导致指针浅拷贝的）拷贝构造函数了。</a:t>
            </a:r>
          </a:p>
          <a:p>
            <a:r>
              <a:rPr lang="zh-CN" altLang="en-US" dirty="0"/>
              <a:t>这样就可以在编译期提前发现错误：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解决方案：要么</a:t>
            </a:r>
            <a:r>
              <a:rPr lang="zh-CN" altLang="en-US" dirty="0" smtClean="0">
                <a:sym typeface="+mn-ea"/>
              </a:rPr>
              <a:t>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如果需要允许用户拷贝你的</a:t>
            </a:r>
            <a:r>
              <a:rPr lang="en-US" altLang="zh-CN" dirty="0"/>
              <a:t> Vector </a:t>
            </a:r>
            <a:r>
              <a:rPr lang="zh-CN" altLang="en-US" dirty="0"/>
              <a:t>类对象，我们还是需要实现一下的。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三五法则：拷贝赋值函数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sym typeface="+mn-ea"/>
              </a:rPr>
              <a:t>编译器默认生成的拷贝赋值函数也是浅拷贝！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区分</a:t>
            </a:r>
            <a:r>
              <a:rPr lang="zh-CN" altLang="en-US" dirty="0">
                <a:sym typeface="+mn-ea"/>
              </a:rPr>
              <a:t>两种拷贝可以</a:t>
            </a:r>
            <a:r>
              <a:rPr lang="zh-CN" altLang="en-US" b="1" dirty="0">
                <a:sym typeface="+mn-ea"/>
              </a:rPr>
              <a:t>提高性能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x = 1;   // </a:t>
            </a:r>
            <a:r>
              <a:rPr lang="zh-CN" altLang="en-US" dirty="0">
                <a:sym typeface="+mn-ea"/>
              </a:rPr>
              <a:t>拷贝构造函数</a:t>
            </a:r>
          </a:p>
          <a:p>
            <a:r>
              <a:rPr lang="en-US" altLang="zh-CN" dirty="0">
                <a:sym typeface="+mn-ea"/>
              </a:rPr>
              <a:t>x = 2;        // </a:t>
            </a:r>
            <a:r>
              <a:rPr lang="zh-CN" altLang="en-US" dirty="0">
                <a:sym typeface="+mn-ea"/>
              </a:rPr>
              <a:t>拷贝赋值函数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拷贝构造：直接未初始化的内存上构造</a:t>
            </a:r>
            <a:r>
              <a:rPr lang="en-US" altLang="zh-CN" dirty="0">
                <a:sym typeface="+mn-ea"/>
              </a:rPr>
              <a:t> 2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拷贝赋值：先销毁现有的</a:t>
            </a:r>
            <a:r>
              <a:rPr lang="en-US" altLang="zh-CN" dirty="0">
                <a:sym typeface="+mn-ea"/>
              </a:rPr>
              <a:t> 1</a:t>
            </a:r>
            <a:r>
              <a:rPr lang="zh-CN" altLang="en-US" dirty="0">
                <a:sym typeface="+mn-ea"/>
              </a:rPr>
              <a:t>，再重新构造</a:t>
            </a:r>
            <a:r>
              <a:rPr lang="en-US" altLang="zh-CN" dirty="0">
                <a:sym typeface="+mn-ea"/>
              </a:rPr>
              <a:t> 2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不感兴趣，可以这样写：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拷贝赋值函数：提高性能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区分两种拷贝可以</a:t>
            </a:r>
            <a:r>
              <a:rPr lang="zh-CN" altLang="en-US" b="1" dirty="0">
                <a:sym typeface="+mn-ea"/>
              </a:rPr>
              <a:t>提高性能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</a:p>
          <a:p>
            <a:r>
              <a:rPr lang="zh-CN" altLang="en-US" dirty="0">
                <a:sym typeface="+mn-ea"/>
              </a:rPr>
              <a:t>因此拷贝赋值函数还是自定义下比较好：</a:t>
            </a:r>
          </a:p>
          <a:p>
            <a:r>
              <a:rPr lang="zh-CN" altLang="en-US" dirty="0">
                <a:sym typeface="+mn-ea"/>
              </a:rPr>
              <a:t>这解释了“如果一个类定义或删除了</a:t>
            </a:r>
            <a:r>
              <a:rPr lang="en-US" b="1" dirty="0" err="1">
                <a:sym typeface="+mn-ea"/>
              </a:rPr>
              <a:t>拷贝</a:t>
            </a:r>
            <a:r>
              <a:rPr lang="zh-CN" altLang="en-US" b="1" dirty="0">
                <a:sym typeface="+mn-ea"/>
              </a:rPr>
              <a:t>构造函数</a:t>
            </a:r>
            <a:r>
              <a:rPr lang="zh-CN" altLang="en-US" dirty="0">
                <a:sym typeface="+mn-ea"/>
              </a:rPr>
              <a:t>，那么您必须同时定义或删除</a:t>
            </a:r>
            <a:r>
              <a:rPr lang="zh-CN" altLang="en-US" b="1" dirty="0">
                <a:sym typeface="+mn-ea"/>
              </a:rPr>
              <a:t>拷贝</a:t>
            </a:r>
            <a:r>
              <a:rPr lang="en-US" b="1" dirty="0" err="1">
                <a:sym typeface="+mn-ea"/>
              </a:rPr>
              <a:t>赋值</a:t>
            </a:r>
            <a:r>
              <a:rPr lang="zh-CN" altLang="en-US" b="1" dirty="0">
                <a:sym typeface="+mn-ea"/>
              </a:rPr>
              <a:t>函数</a:t>
            </a:r>
            <a:r>
              <a:rPr lang="zh-CN" altLang="en-US" dirty="0">
                <a:sym typeface="+mn-ea"/>
              </a:rPr>
              <a:t>，否则出错。”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近现代：</a:t>
            </a:r>
            <a:r>
              <a:rPr lang="en-US" altLang="zh-CN" dirty="0"/>
              <a:t>C++11 </a:t>
            </a:r>
            <a:r>
              <a:rPr lang="zh-CN" altLang="en-US" dirty="0"/>
              <a:t>引入了</a:t>
            </a:r>
            <a:r>
              <a:rPr lang="en-US" altLang="zh-CN" dirty="0"/>
              <a:t> {} </a:t>
            </a:r>
            <a:r>
              <a:rPr lang="zh-CN" altLang="en-US" dirty="0"/>
              <a:t>初始化表达式</a:t>
            </a:r>
            <a:endParaRPr lang="en-US" altLang="zh-C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C++11</a:t>
            </a:r>
            <a:r>
              <a:rPr lang="zh-CN" altLang="en-US" dirty="0">
                <a:sym typeface="+mn-ea"/>
              </a:rPr>
              <a:t>：为什么区分拷贝和移动？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有时候，我们需要把一个对象</a:t>
            </a:r>
            <a:r>
              <a:rPr lang="en-US" altLang="zh-CN" dirty="0"/>
              <a:t> v2 </a:t>
            </a:r>
            <a:r>
              <a:rPr lang="zh-CN" altLang="en-US" b="1" dirty="0"/>
              <a:t>移动</a:t>
            </a:r>
            <a:r>
              <a:rPr lang="zh-CN" altLang="en-US" dirty="0"/>
              <a:t>到</a:t>
            </a:r>
            <a:r>
              <a:rPr lang="en-US" altLang="zh-CN" dirty="0"/>
              <a:t> v1 </a:t>
            </a:r>
            <a:r>
              <a:rPr lang="zh-CN" altLang="en-US" dirty="0"/>
              <a:t>上。而不需要涉及实际数据的拷贝。</a:t>
            </a:r>
          </a:p>
          <a:p>
            <a:r>
              <a:rPr lang="zh-CN" altLang="en-US" dirty="0"/>
              <a:t>时间复杂度：移动是</a:t>
            </a:r>
            <a:r>
              <a:rPr lang="en-US" altLang="zh-CN" dirty="0"/>
              <a:t> O(1)</a:t>
            </a:r>
            <a:r>
              <a:rPr lang="zh-CN" altLang="en-US" dirty="0"/>
              <a:t>，拷贝是</a:t>
            </a:r>
            <a:r>
              <a:rPr lang="en-US" altLang="zh-CN" dirty="0"/>
              <a:t> O(n)</a:t>
            </a:r>
            <a:r>
              <a:rPr lang="zh-CN" altLang="en-US" dirty="0"/>
              <a:t>。</a:t>
            </a:r>
          </a:p>
          <a:p>
            <a:r>
              <a:rPr lang="zh-CN" altLang="en-US" dirty="0">
                <a:sym typeface="+mn-ea"/>
              </a:rPr>
              <a:t>我们可以用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::move </a:t>
            </a:r>
            <a:r>
              <a:rPr lang="zh-CN" altLang="en-US" dirty="0">
                <a:sym typeface="+mn-ea"/>
              </a:rPr>
              <a:t>实现移动。</a:t>
            </a:r>
          </a:p>
          <a:p>
            <a:r>
              <a:rPr lang="en-US" altLang="zh-CN" dirty="0">
                <a:sym typeface="+mn-ea"/>
              </a:rPr>
              <a:t>v2 </a:t>
            </a:r>
            <a:r>
              <a:rPr lang="zh-CN" altLang="en-US" dirty="0">
                <a:sym typeface="+mn-ea"/>
              </a:rPr>
              <a:t>被移动到</a:t>
            </a:r>
            <a:r>
              <a:rPr lang="en-US" altLang="zh-CN" dirty="0">
                <a:sym typeface="+mn-ea"/>
              </a:rPr>
              <a:t> v1 </a:t>
            </a:r>
            <a:r>
              <a:rPr lang="zh-CN" altLang="en-US" dirty="0">
                <a:sym typeface="+mn-ea"/>
              </a:rPr>
              <a:t>后，原来的</a:t>
            </a:r>
            <a:r>
              <a:rPr lang="en-US" altLang="zh-CN" dirty="0">
                <a:sym typeface="+mn-ea"/>
              </a:rPr>
              <a:t> v2 </a:t>
            </a:r>
            <a:r>
              <a:rPr lang="zh-CN" altLang="en-US" dirty="0">
                <a:sym typeface="+mn-ea"/>
              </a:rPr>
              <a:t>会被</a:t>
            </a:r>
            <a:r>
              <a:rPr lang="zh-CN" altLang="en-US" b="1" dirty="0">
                <a:sym typeface="+mn-ea"/>
              </a:rPr>
              <a:t>清空</a:t>
            </a:r>
            <a:r>
              <a:rPr lang="zh-CN" altLang="en-US" dirty="0">
                <a:sym typeface="+mn-ea"/>
              </a:rPr>
              <a:t>，因此仅当</a:t>
            </a:r>
            <a:r>
              <a:rPr lang="en-US" altLang="zh-CN" dirty="0">
                <a:sym typeface="+mn-ea"/>
              </a:rPr>
              <a:t> v2 </a:t>
            </a:r>
            <a:r>
              <a:rPr lang="zh-CN" altLang="en-US" dirty="0">
                <a:sym typeface="+mn-ea"/>
              </a:rPr>
              <a:t>再也用不到时才用移动</a:t>
            </a:r>
            <a:r>
              <a:rPr lang="zh-CN" altLang="en-US" dirty="0" smtClean="0">
                <a:sym typeface="+mn-ea"/>
              </a:rPr>
              <a:t>。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把</a:t>
            </a:r>
            <a:r>
              <a:rPr lang="en-US" altLang="zh-CN" dirty="0" smtClean="0">
                <a:sym typeface="+mn-ea"/>
              </a:rPr>
              <a:t>v2</a:t>
            </a:r>
            <a:r>
              <a:rPr lang="zh-CN" altLang="en-US" dirty="0" smtClean="0">
                <a:sym typeface="+mn-ea"/>
              </a:rPr>
              <a:t>指针移动到</a:t>
            </a:r>
            <a:r>
              <a:rPr lang="en-US" altLang="zh-CN" dirty="0" smtClean="0">
                <a:sym typeface="+mn-ea"/>
              </a:rPr>
              <a:t>v1</a:t>
            </a:r>
            <a:r>
              <a:rPr lang="zh-CN" altLang="en-US" dirty="0" smtClean="0">
                <a:sym typeface="+mn-ea"/>
              </a:rPr>
              <a:t>里，然后将</a:t>
            </a:r>
            <a:r>
              <a:rPr lang="en-US" altLang="zh-CN" dirty="0" smtClean="0">
                <a:sym typeface="+mn-ea"/>
              </a:rPr>
              <a:t>v2</a:t>
            </a:r>
            <a:r>
              <a:rPr lang="zh-CN" altLang="en-US" dirty="0" smtClean="0">
                <a:sym typeface="+mn-ea"/>
              </a:rPr>
              <a:t>指针清零，这样的话还是只有一个对象，就不会出现双重</a:t>
            </a:r>
            <a:r>
              <a:rPr lang="en-US" altLang="zh-CN" dirty="0" smtClean="0">
                <a:sym typeface="+mn-ea"/>
              </a:rPr>
              <a:t>free</a:t>
            </a:r>
            <a:r>
              <a:rPr lang="zh-CN" altLang="en-US" dirty="0" smtClean="0">
                <a:sym typeface="+mn-ea"/>
              </a:rPr>
              <a:t>了</a:t>
            </a:r>
            <a:r>
              <a:rPr lang="en-US" altLang="zh-CN" dirty="0" smtClean="0">
                <a:sym typeface="+mn-ea"/>
              </a:rPr>
              <a:t>)</a:t>
            </a: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拷贝应该是深的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浅拷贝会导致双重</a:t>
            </a:r>
            <a:r>
              <a:rPr lang="en-US" altLang="zh-CN" dirty="0" smtClean="0">
                <a:sym typeface="+mn-ea"/>
              </a:rPr>
              <a:t>free)</a:t>
            </a:r>
            <a:r>
              <a:rPr lang="zh-CN" altLang="en-US" dirty="0" smtClean="0">
                <a:sym typeface="+mn-ea"/>
              </a:rPr>
              <a:t>，移动应该都是浅的；</a:t>
            </a:r>
            <a:endParaRPr lang="en-US" altLang="zh-CN" dirty="0">
              <a:sym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 </a:t>
            </a:r>
            <a:r>
              <a:rPr lang="zh-CN" altLang="en-US" dirty="0"/>
              <a:t>的内容被移走，所以只剩</a:t>
            </a:r>
            <a:r>
              <a:rPr lang="en-US" altLang="zh-CN" dirty="0"/>
              <a:t>0</a:t>
            </a:r>
            <a:r>
              <a:rPr lang="zh-CN" altLang="en-US" dirty="0"/>
              <a:t>个元素了</a:t>
            </a:r>
            <a:r>
              <a:rPr lang="en-US" altLang="zh-CN" dirty="0"/>
              <a:t>↑</a:t>
            </a:r>
            <a:r>
              <a:rPr lang="en-US" altLang="zh-CN" dirty="0">
                <a:sym typeface="+mn-ea"/>
              </a:rPr>
              <a:t>↑↑</a:t>
            </a:r>
            <a:endParaRPr lang="en-US" altLang="zh-C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移动进阶：交换两者的值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::move </a:t>
            </a:r>
            <a:r>
              <a:rPr lang="zh-CN" altLang="en-US" dirty="0"/>
              <a:t>可以把</a:t>
            </a:r>
            <a:r>
              <a:rPr lang="en-US" altLang="zh-CN" dirty="0"/>
              <a:t> v2 </a:t>
            </a:r>
            <a:r>
              <a:rPr lang="zh-CN" altLang="en-US" b="1" dirty="0"/>
              <a:t>移动</a:t>
            </a:r>
            <a:r>
              <a:rPr lang="zh-CN" altLang="en-US" dirty="0"/>
              <a:t>到</a:t>
            </a:r>
            <a:r>
              <a:rPr lang="en-US" altLang="zh-CN" dirty="0"/>
              <a:t> v1 </a:t>
            </a:r>
            <a:r>
              <a:rPr lang="zh-CN" altLang="en-US" dirty="0"/>
              <a:t>外，</a:t>
            </a:r>
          </a:p>
          <a:p>
            <a:r>
              <a:rPr lang="zh-CN" altLang="en-US" dirty="0">
                <a:sym typeface="+mn-ea"/>
              </a:rPr>
              <a:t>还可以通过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::swap </a:t>
            </a:r>
            <a:r>
              <a:rPr lang="zh-CN" altLang="en-US" b="1" dirty="0"/>
              <a:t>交换</a:t>
            </a:r>
            <a:r>
              <a:rPr lang="en-US" altLang="zh-CN" dirty="0"/>
              <a:t> v1 </a:t>
            </a:r>
            <a:r>
              <a:rPr lang="zh-CN" altLang="en-US" dirty="0"/>
              <a:t>和</a:t>
            </a:r>
            <a:r>
              <a:rPr lang="en-US" altLang="zh-CN" dirty="0"/>
              <a:t> v2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swap </a:t>
            </a:r>
            <a:r>
              <a:rPr lang="zh-CN" altLang="en-US" dirty="0"/>
              <a:t>在高性能计算中可以用来实现双缓存（</a:t>
            </a:r>
            <a:r>
              <a:rPr lang="en-US" altLang="zh-CN" dirty="0"/>
              <a:t>ping-pong buffer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还有哪些情况会触发“移动”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800" dirty="0"/>
              <a:t>这些情况下编译器会调用</a:t>
            </a:r>
            <a:r>
              <a:rPr lang="zh-CN" altLang="en-US" sz="1800" b="1" dirty="0"/>
              <a:t>移动</a:t>
            </a:r>
            <a:r>
              <a:rPr lang="zh-CN" altLang="en-US" sz="1800" dirty="0"/>
              <a:t>：</a:t>
            </a: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返回</a:t>
            </a:r>
            <a:r>
              <a:rPr lang="zh-CN" altLang="en-US" sz="18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值</a:t>
            </a:r>
            <a:r>
              <a:rPr lang="en-US" altLang="zh-CN" sz="18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,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返回</a:t>
            </a:r>
            <a:r>
              <a:rPr lang="zh-CN" altLang="en-US" sz="18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值优化始终是移动语义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v1 =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::vector&lt;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int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&gt;(200)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v2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，当场创建的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vector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对象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v1 =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::move(v2)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 dirty="0">
                <a:sym typeface="+mn-ea"/>
              </a:rPr>
              <a:t>这些情况下编译器会调用</a:t>
            </a:r>
            <a:r>
              <a:rPr lang="zh-CN" altLang="en-US" sz="1800" b="1" dirty="0">
                <a:sym typeface="+mn-ea"/>
              </a:rPr>
              <a:t>拷贝</a:t>
            </a:r>
            <a:r>
              <a:rPr lang="zh-CN" altLang="en-US" sz="1800" dirty="0">
                <a:sym typeface="+mn-ea"/>
              </a:rPr>
              <a:t>：</a:t>
            </a: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as_const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(v2)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拷贝，希望返回时调用拷贝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</a:p>
          <a:p>
            <a:r>
              <a:rPr lang="zh-CN" altLang="en-US" sz="1800" dirty="0">
                <a:sym typeface="+mn-ea"/>
              </a:rPr>
              <a:t>注意</a:t>
            </a:r>
            <a:r>
              <a:rPr lang="zh-CN" sz="1800" dirty="0">
                <a:sym typeface="+mn-ea"/>
              </a:rPr>
              <a:t>，以下语句</a:t>
            </a:r>
            <a:r>
              <a:rPr lang="zh-CN" sz="1800" b="1" dirty="0">
                <a:sym typeface="+mn-ea"/>
              </a:rPr>
              <a:t>没有任何作用</a:t>
            </a:r>
            <a:r>
              <a:rPr lang="zh-CN" sz="1800" dirty="0">
                <a:sym typeface="+mn-ea"/>
              </a:rPr>
              <a:t>：</a:t>
            </a:r>
          </a:p>
          <a:p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::move(v2)      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(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调用默认构造函数和移动赋值函数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)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v2.clear()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std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::</a:t>
            </a:r>
            <a:r>
              <a:rPr lang="en-US" altLang="zh-CN" sz="1800" dirty="0" err="1">
                <a:solidFill>
                  <a:schemeClr val="accent1">
                    <a:lumMod val="75000"/>
                  </a:schemeClr>
                </a:solidFill>
                <a:sym typeface="+mn-ea"/>
              </a:rPr>
              <a:t>as_const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(v2)                                     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 dirty="0">
                <a:sym typeface="+mn-ea"/>
              </a:rPr>
              <a:t>这两个函数只是负责转换类型，实际产生移动</a:t>
            </a:r>
            <a:r>
              <a:rPr lang="en-US" altLang="zh-CN" sz="1800" dirty="0">
                <a:sym typeface="+mn-ea"/>
              </a:rPr>
              <a:t>/</a:t>
            </a:r>
            <a:r>
              <a:rPr lang="zh-CN" altLang="en-US" sz="1800" dirty="0">
                <a:sym typeface="+mn-ea"/>
              </a:rPr>
              <a:t>拷贝效果的是在类的构造</a:t>
            </a:r>
            <a:r>
              <a:rPr lang="en-US" altLang="zh-CN" sz="1800" dirty="0">
                <a:sym typeface="+mn-ea"/>
              </a:rPr>
              <a:t>/</a:t>
            </a:r>
            <a:r>
              <a:rPr lang="zh-CN" altLang="en-US" sz="1800" dirty="0">
                <a:sym typeface="+mn-ea"/>
              </a:rPr>
              <a:t>赋值函数里。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zh-CN" sz="1800" dirty="0" smtClean="0"/>
          </a:p>
          <a:p>
            <a:r>
              <a:rPr lang="zh-CN" altLang="en-US" sz="1800" dirty="0" smtClean="0"/>
              <a:t>同样</a:t>
            </a:r>
            <a:r>
              <a:rPr lang="zh-CN" altLang="en-US" sz="1800" dirty="0"/>
              <a:t>，如果对</a:t>
            </a:r>
            <a:r>
              <a:rPr lang="zh-CN" altLang="en-US" sz="1800" b="1" dirty="0"/>
              <a:t>降低时间复杂度</a:t>
            </a:r>
            <a:r>
              <a:rPr lang="zh-CN" altLang="en-US" sz="1800" dirty="0"/>
              <a:t>不感兴趣：</a:t>
            </a:r>
          </a:p>
          <a:p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</a:p>
          <a:p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</a:p>
          <a:p>
            <a:r>
              <a:rPr lang="zh-CN" altLang="en-US" sz="1800" dirty="0">
                <a:sym typeface="+mn-ea"/>
              </a:rPr>
              <a:t>只要</a:t>
            </a:r>
            <a:r>
              <a:rPr lang="zh-CN" altLang="en-US" sz="1800" b="1" dirty="0">
                <a:sym typeface="+mn-ea"/>
              </a:rPr>
              <a:t>不定义</a:t>
            </a:r>
            <a:r>
              <a:rPr lang="zh-CN" altLang="en-US" sz="1800" dirty="0">
                <a:sym typeface="+mn-ea"/>
              </a:rPr>
              <a:t>移动构造和移动赋值，编译器会自动</a:t>
            </a:r>
            <a:r>
              <a:rPr lang="zh-CN" altLang="en-US" sz="1800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 dirty="0">
                <a:sym typeface="+mn-ea"/>
              </a:rPr>
              <a:t>。虽然</a:t>
            </a:r>
            <a:r>
              <a:rPr lang="zh-CN" altLang="en-US" sz="1800" b="1" dirty="0">
                <a:sym typeface="+mn-ea"/>
              </a:rPr>
              <a:t>低效，</a:t>
            </a:r>
            <a:r>
              <a:rPr lang="zh-CN" altLang="en-US" sz="1800" dirty="0">
                <a:sym typeface="+mn-ea"/>
              </a:rPr>
              <a:t>但至少可以保证</a:t>
            </a:r>
            <a:r>
              <a:rPr lang="zh-CN" altLang="en-US" sz="1800" b="1" dirty="0">
                <a:sym typeface="+mn-ea"/>
              </a:rPr>
              <a:t>不出错</a:t>
            </a:r>
            <a:r>
              <a:rPr lang="zh-CN" altLang="en-US" sz="1800" dirty="0" smtClean="0">
                <a:sym typeface="+mn-ea"/>
              </a:rPr>
              <a:t>。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sym typeface="+mn-ea"/>
              </a:rPr>
              <a:t>移动构造相当于我拷贝了了它，然后把它清零；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sym typeface="+mn-ea"/>
              </a:rPr>
              <a:t>如果不定义移动构造，编译器也会这么做；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 smtClean="0">
                <a:sym typeface="+mn-ea"/>
              </a:rPr>
              <a:t>移动时，只有一个对象，所以可以使用浅移动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sz="1800" dirty="0" err="1" smtClean="0"/>
              <a:t>Eg</a:t>
            </a:r>
            <a:r>
              <a:rPr lang="zh-CN" altLang="en-US" sz="1800" dirty="0" smtClean="0"/>
              <a:t>：下图移动</a:t>
            </a:r>
            <a:r>
              <a:rPr lang="zh-CN" altLang="en-US" sz="1800" dirty="0"/>
              <a:t>是浅</a:t>
            </a:r>
            <a:r>
              <a:rPr lang="zh-CN" altLang="en-US" sz="1800" dirty="0" smtClean="0"/>
              <a:t>移动，不用调用</a:t>
            </a:r>
            <a:r>
              <a:rPr lang="en-US" altLang="zh-CN" sz="1800" dirty="0" err="1" smtClean="0"/>
              <a:t>malloc</a:t>
            </a:r>
            <a:r>
              <a:rPr lang="zh-CN" altLang="en-US" sz="1800" dirty="0" smtClean="0"/>
              <a:t>，直接把大小和指针一过来就行，移过来后，把</a:t>
            </a:r>
            <a:r>
              <a:rPr lang="en-US" altLang="zh-CN" sz="1800" dirty="0" smtClean="0"/>
              <a:t>other</a:t>
            </a:r>
            <a:r>
              <a:rPr lang="zh-CN" altLang="en-US" sz="1800" dirty="0" smtClean="0"/>
              <a:t>的对象给清零</a:t>
            </a:r>
            <a:endParaRPr lang="zh-CN" altLang="en-US" sz="1800" dirty="0">
              <a:sym typeface="+mn-ea"/>
            </a:endParaRPr>
          </a:p>
          <a:p>
            <a:r>
              <a:rPr lang="zh-CN" altLang="en-US" sz="1800" dirty="0">
                <a:sym typeface="+mn-ea"/>
              </a:rPr>
              <a:t>若自定义了移动构造，对</a:t>
            </a:r>
            <a:r>
              <a:rPr lang="zh-CN" altLang="en-US" sz="1800" b="1" dirty="0">
                <a:sym typeface="+mn-ea"/>
              </a:rPr>
              <a:t>提高性能</a:t>
            </a:r>
            <a:r>
              <a:rPr lang="zh-CN" altLang="en-US" sz="1800" dirty="0">
                <a:sym typeface="+mn-ea"/>
              </a:rPr>
              <a:t>不感兴趣：</a:t>
            </a:r>
            <a:endParaRPr lang="zh-CN" altLang="en-US" sz="1800" dirty="0"/>
          </a:p>
          <a:p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 dirty="0">
              <a:sym typeface="+mn-e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注：</a:t>
            </a:r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小技巧：如果有移动赋值函数，可以删除拷贝赋值函数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其实：如果你的类已经实现了移动赋值函数，那么为了省力你可以</a:t>
            </a:r>
            <a:r>
              <a:rPr lang="zh-CN" altLang="en-US" b="1" dirty="0"/>
              <a:t>删除拷贝赋值函数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这样当用户调用：</a:t>
            </a:r>
          </a:p>
          <a:p>
            <a:r>
              <a:rPr lang="en-US" altLang="zh-CN" dirty="0"/>
              <a:t>v2 = v1;</a:t>
            </a:r>
          </a:p>
          <a:p>
            <a:r>
              <a:rPr lang="zh-CN" altLang="en-US" dirty="0"/>
              <a:t>时，因为拷贝赋值被删除，编译器会尝试：</a:t>
            </a:r>
          </a:p>
          <a:p>
            <a:r>
              <a:rPr lang="en-US" altLang="zh-CN" dirty="0"/>
              <a:t>v2 = List(v1)</a:t>
            </a:r>
          </a:p>
          <a:p>
            <a:r>
              <a:rPr lang="zh-CN" altLang="en-US" dirty="0"/>
              <a:t>从而先调用拷贝构造函数，然后因为</a:t>
            </a:r>
            <a:r>
              <a:rPr lang="en-US" altLang="zh-CN" dirty="0"/>
              <a:t> List(v1) </a:t>
            </a:r>
            <a:r>
              <a:rPr lang="zh-CN" altLang="en-US" dirty="0"/>
              <a:t>相当于</a:t>
            </a:r>
            <a:r>
              <a:rPr lang="zh-CN" altLang="en-US" b="1" dirty="0"/>
              <a:t>就地构造</a:t>
            </a:r>
            <a:r>
              <a:rPr lang="zh-CN" altLang="en-US" dirty="0"/>
              <a:t>的对象，从而变成了移动语义，从而进一步调用移动赋值函数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如果拷贝构造是</a:t>
            </a:r>
            <a:r>
              <a:rPr lang="en-US" altLang="zh-CN" dirty="0" smtClean="0"/>
              <a:t>explicit</a:t>
            </a:r>
            <a:r>
              <a:rPr lang="zh-CN" altLang="en-US" dirty="0" smtClean="0"/>
              <a:t>，则必须使用：</a:t>
            </a:r>
            <a:r>
              <a:rPr lang="en-US" altLang="zh-CN" dirty="0"/>
              <a:t> v2 = List(v1)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构造函数全家桶：总结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-C"/>
          <p:cNvPicPr>
            <a:picLocks noChangeAspect="1"/>
          </p:cNvPicPr>
          <p:nvPr/>
        </p:nvPicPr>
        <p:blipFill>
          <a:blip r:embed="rId2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来学智能指针压压惊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如果构造函数全家桶搞得你晕头转向了，那让我们来点（相对）简单的作为饭后甜点吧！</a:t>
            </a: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6580" y="1713230"/>
            <a:ext cx="5181600" cy="4351338"/>
          </a:xfrm>
        </p:spPr>
        <p:txBody>
          <a:bodyPr/>
          <a:lstStyle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20940" y="4639310"/>
            <a:ext cx="459740" cy="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16090" y="6442710"/>
            <a:ext cx="796925" cy="571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181600" cy="4351338"/>
          </a:xfrm>
        </p:spPr>
        <p:txBody>
          <a:bodyPr/>
          <a:lstStyle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</a:p>
          <a:p>
            <a:r>
              <a:rPr lang="zh-CN"/>
              <a:t>这里</a:t>
            </a:r>
            <a:r>
              <a:rPr lang="en-US" altLang="zh-CN"/>
              <a:t> </a:t>
            </a:r>
            <a:r>
              <a:rPr lang="en-US" altLang="zh-CN" i="1"/>
              <a:t>make_unique&lt;C&gt;(...)</a:t>
            </a:r>
            <a:r>
              <a:rPr lang="en-US" altLang="zh-CN"/>
              <a:t> </a:t>
            </a:r>
            <a:r>
              <a:rPr lang="zh-CN" altLang="en-US"/>
              <a:t>可以理解为和之前的</a:t>
            </a:r>
            <a:r>
              <a:rPr lang="en-US" altLang="zh-CN"/>
              <a:t> </a:t>
            </a:r>
            <a:r>
              <a:rPr lang="en-US" altLang="zh-CN" i="1"/>
              <a:t>new C(...)</a:t>
            </a:r>
            <a:r>
              <a:rPr lang="en-US" altLang="zh-CN"/>
              <a:t> </a:t>
            </a:r>
            <a:r>
              <a:rPr lang="zh-CN" altLang="en-US"/>
              <a:t>等价，括号里也可以有其他构造函数的参数。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9053830" y="4946015"/>
            <a:ext cx="2115185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dirty="0"/>
              <a:t>在旧时代</a:t>
            </a:r>
            <a:r>
              <a:rPr lang="en-US" altLang="zh-CN" dirty="0"/>
              <a:t> C++ </a:t>
            </a:r>
            <a:r>
              <a:rPr lang="zh-CN" altLang="en-US" dirty="0"/>
              <a:t>里，常常听到这样的说法：</a:t>
            </a:r>
          </a:p>
          <a:p>
            <a:r>
              <a:rPr lang="zh-CN" altLang="en-US" dirty="0"/>
              <a:t>“释放一个指针后，必须把这个指针设为</a:t>
            </a:r>
            <a:r>
              <a:rPr lang="en-US" altLang="zh-CN" dirty="0"/>
              <a:t> NULL</a:t>
            </a:r>
            <a:r>
              <a:rPr lang="zh-CN" altLang="en-US" dirty="0"/>
              <a:t>，防止空悬指针！”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delete p;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p =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</a:rPr>
              <a:t>nullptr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;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err="1"/>
              <a:t>unique_ptr</a:t>
            </a:r>
            <a:r>
              <a:rPr lang="en-US" dirty="0"/>
              <a:t> </a:t>
            </a:r>
            <a:r>
              <a:rPr lang="zh-CN" altLang="en-US" dirty="0"/>
              <a:t>则把他们封装成一个操作：只需要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p =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nullptr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;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p.reset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en-US" altLang="zh-CN" dirty="0"/>
          </a:p>
          <a:p>
            <a:r>
              <a:rPr lang="zh-CN" altLang="en-US" dirty="0"/>
              <a:t>即可。也不会保留着一个空悬指针，体现了面向对象“封装：不变性”的思想。</a:t>
            </a:r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近现代：</a:t>
            </a:r>
            <a:r>
              <a:rPr lang="en-US" altLang="zh-CN" dirty="0"/>
              <a:t>C++11 </a:t>
            </a:r>
            <a:r>
              <a:rPr lang="zh-CN" altLang="en-US" dirty="0"/>
              <a:t>引入了</a:t>
            </a:r>
            <a:r>
              <a:rPr lang="en-US" altLang="zh-CN" dirty="0"/>
              <a:t> range-based for-loop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15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unique_ptr</a:t>
            </a:r>
            <a:r>
              <a:rPr lang="zh-CN" altLang="en-US"/>
              <a:t>：禁止拷贝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lstStyle/>
          <a:p>
            <a:r>
              <a:rPr lang="zh-CN" altLang="en-US" sz="1600" dirty="0"/>
              <a:t>初学</a:t>
            </a:r>
            <a:r>
              <a:rPr lang="en-US" altLang="zh-CN" sz="1600" dirty="0"/>
              <a:t> </a:t>
            </a:r>
            <a:r>
              <a:rPr lang="en-US" sz="1600" dirty="0" err="1">
                <a:sym typeface="+mn-ea"/>
              </a:rPr>
              <a:t>unique_ptr</a:t>
            </a:r>
            <a:r>
              <a:rPr lang="en-US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的人常常会碰到这个问题：</a:t>
            </a:r>
          </a:p>
          <a:p>
            <a:r>
              <a:rPr lang="zh-CN" altLang="en-US" sz="1600" dirty="0">
                <a:sym typeface="+mn-ea"/>
              </a:rPr>
              <a:t>“小彭老师，我想给函数传一个指针作为参数，出了这个错误怎么办啊！”</a:t>
            </a:r>
          </a:p>
          <a:p>
            <a:r>
              <a:rPr lang="zh-CN" altLang="en-US" sz="1600" dirty="0">
                <a:sym typeface="+mn-ea"/>
              </a:rPr>
              <a:t>这是因为</a:t>
            </a:r>
            <a:r>
              <a:rPr lang="en-US" altLang="zh-CN" sz="1600" dirty="0">
                <a:sym typeface="+mn-ea"/>
              </a:rPr>
              <a:t> </a:t>
            </a:r>
            <a:r>
              <a:rPr lang="en-US" altLang="zh-CN" sz="1600" dirty="0" err="1">
                <a:sym typeface="+mn-ea"/>
              </a:rPr>
              <a:t>unique_ptr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>
                <a:sym typeface="+mn-ea"/>
              </a:rPr>
              <a:t>删除了拷贝构造函数导致的。为什么他要删除拷贝构造函数？</a:t>
            </a:r>
          </a:p>
          <a:p>
            <a:r>
              <a:rPr lang="zh-CN" altLang="en-US" sz="1600" dirty="0">
                <a:sym typeface="+mn-ea"/>
              </a:rPr>
              <a:t>原因还是</a:t>
            </a:r>
            <a:r>
              <a:rPr lang="zh-CN" altLang="en-US" sz="1600" b="1" dirty="0">
                <a:sym typeface="+mn-ea"/>
              </a:rPr>
              <a:t>三五法则</a:t>
            </a:r>
            <a:r>
              <a:rPr lang="zh-CN" altLang="en-US" sz="1600" dirty="0">
                <a:sym typeface="+mn-ea"/>
              </a:rPr>
              <a:t>，如果拷贝了指针，那么就会出现之前</a:t>
            </a:r>
            <a:r>
              <a:rPr lang="en-US" altLang="zh-CN" sz="1600" dirty="0">
                <a:sym typeface="+mn-ea"/>
              </a:rPr>
              <a:t> Vector </a:t>
            </a:r>
            <a:r>
              <a:rPr lang="zh-CN" altLang="en-US" sz="1600" dirty="0">
                <a:sym typeface="+mn-ea"/>
              </a:rPr>
              <a:t>那样</a:t>
            </a:r>
            <a:r>
              <a:rPr lang="zh-CN" altLang="en-US" sz="1600" b="1" dirty="0">
                <a:sym typeface="+mn-ea"/>
              </a:rPr>
              <a:t>重复释放</a:t>
            </a:r>
            <a:r>
              <a:rPr lang="zh-CN" altLang="en-US" sz="1600" dirty="0">
                <a:sym typeface="+mn-ea"/>
              </a:rPr>
              <a:t>（</a:t>
            </a:r>
            <a:r>
              <a:rPr lang="en-US" altLang="zh-CN" sz="1600" dirty="0">
                <a:sym typeface="+mn-ea"/>
              </a:rPr>
              <a:t>double free</a:t>
            </a:r>
            <a:r>
              <a:rPr lang="zh-CN" altLang="en-US" sz="1600" dirty="0">
                <a:sym typeface="+mn-ea"/>
              </a:rPr>
              <a:t>）的问题</a:t>
            </a:r>
            <a:r>
              <a:rPr lang="zh-CN" altLang="en-US" sz="1600" dirty="0" smtClean="0">
                <a:sym typeface="+mn-ea"/>
              </a:rPr>
              <a:t>。</a:t>
            </a:r>
            <a:endParaRPr lang="en-US" altLang="zh-CN" sz="1600" dirty="0" smtClean="0">
              <a:sym typeface="+mn-ea"/>
            </a:endParaRPr>
          </a:p>
          <a:p>
            <a:r>
              <a:rPr lang="zh-CN" altLang="en-US" sz="1600" dirty="0" smtClean="0">
                <a:sym typeface="+mn-ea"/>
              </a:rPr>
              <a:t>因为</a:t>
            </a:r>
            <a:r>
              <a:rPr lang="en-US" altLang="zh-CN" sz="1600" dirty="0" err="1">
                <a:sym typeface="+mn-ea"/>
              </a:rPr>
              <a:t>unique_ptr</a:t>
            </a:r>
            <a:r>
              <a:rPr lang="en-US" altLang="zh-CN" sz="1600" dirty="0">
                <a:sym typeface="+mn-ea"/>
              </a:rPr>
              <a:t> </a:t>
            </a:r>
            <a:r>
              <a:rPr lang="zh-CN" altLang="en-US" sz="1600" dirty="0" smtClean="0">
                <a:sym typeface="+mn-ea"/>
              </a:rPr>
              <a:t>自定义了析构函数是</a:t>
            </a:r>
            <a:r>
              <a:rPr lang="en-US" altLang="zh-CN" sz="1600" dirty="0" smtClean="0">
                <a:sym typeface="+mn-ea"/>
              </a:rPr>
              <a:t>delete</a:t>
            </a:r>
            <a:r>
              <a:rPr lang="zh-CN" altLang="en-US" sz="1600" dirty="0" smtClean="0">
                <a:sym typeface="+mn-ea"/>
              </a:rPr>
              <a:t>的，所以它必须删除拷贝函数，否则拷贝就是一个浅拷贝，浅拷贝容易出现</a:t>
            </a:r>
            <a:r>
              <a:rPr lang="en-US" altLang="zh-CN" sz="1600" dirty="0" smtClean="0">
                <a:sym typeface="+mn-ea"/>
              </a:rPr>
              <a:t>double free</a:t>
            </a:r>
            <a:r>
              <a:rPr lang="zh-CN" altLang="en-US" sz="1600" dirty="0" smtClean="0">
                <a:sym typeface="+mn-ea"/>
              </a:rPr>
              <a:t>问题</a:t>
            </a:r>
            <a:endParaRPr lang="zh-CN" altLang="en-US" sz="1600" dirty="0">
              <a:sym typeface="+mn-e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解决这个问题需要分两种情况讨论。</a:t>
            </a:r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移交控制权后，仍希望访问到对象的需求。</a:t>
            </a: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lstStyle/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lstStyle/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lstStyle/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智能指针：作为类的成员变量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50000" lnSpcReduction="20000"/>
          </a:bodyPr>
          <a:lstStyle/>
          <a:p>
            <a:r>
              <a:rPr lang="zh-CN" altLang="en-US" dirty="0"/>
              <a:t>可以在类中使用智能指针作为成员变量。需要根据实际情况（主要是看所有权），判断要用哪一种智能指针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类有智能指针的话，那么这个类很可能就变成浅拷贝的类了，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类中的</a:t>
            </a:r>
            <a:r>
              <a:rPr lang="en-US" altLang="zh-CN" dirty="0" err="1" smtClean="0"/>
              <a:t>unique_ptr</a:t>
            </a:r>
            <a:r>
              <a:rPr lang="zh-CN" altLang="en-US" dirty="0" smtClean="0"/>
              <a:t>是禁止拷贝的，那么这个类也会是禁止拷贝的了，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但是移动还是有的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 err="1"/>
              <a:t>unique_ptr</a:t>
            </a:r>
            <a:r>
              <a:rPr lang="zh-CN" altLang="en-US" dirty="0"/>
              <a:t>：</a:t>
            </a:r>
            <a:r>
              <a:rPr lang="zh-CN" altLang="en-US" b="1" dirty="0"/>
              <a:t>当该对象仅仅属于我时</a:t>
            </a:r>
            <a:r>
              <a:rPr lang="zh-CN" altLang="en-US" dirty="0"/>
              <a:t>。比如：父窗口中指向子窗口的指针</a:t>
            </a:r>
            <a:r>
              <a:rPr lang="zh-CN" altLang="en-US" dirty="0" smtClean="0"/>
              <a:t>。即：父窗口拥有子窗口</a:t>
            </a:r>
            <a:endParaRPr lang="zh-CN" altLang="en-US" dirty="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sym typeface="+mn-ea"/>
              </a:rPr>
              <a:t>原始指针：</a:t>
            </a:r>
            <a:r>
              <a:rPr lang="zh-CN" altLang="en-US" b="1" dirty="0">
                <a:sym typeface="+mn-ea"/>
              </a:rPr>
              <a:t>当该对象不属于我，但他释放</a:t>
            </a:r>
            <a:r>
              <a:rPr lang="zh-CN" altLang="en-US" b="1" u="sng" dirty="0">
                <a:sym typeface="+mn-ea"/>
              </a:rPr>
              <a:t>前</a:t>
            </a:r>
            <a:r>
              <a:rPr lang="zh-CN" altLang="en-US" b="1" dirty="0">
                <a:sym typeface="+mn-ea"/>
              </a:rPr>
              <a:t>我必然被释放时</a:t>
            </a:r>
            <a:r>
              <a:rPr lang="zh-CN" altLang="en-US" dirty="0">
                <a:sym typeface="+mn-ea"/>
              </a:rPr>
              <a:t>。有一定风险。比如：子窗口中指向父窗口的指针。</a:t>
            </a:r>
            <a:endParaRPr lang="zh-CN" altLang="en-US" dirty="0"/>
          </a:p>
          <a:p>
            <a:pPr marL="457200" indent="-457200">
              <a:buAutoNum type="arabicPeriod"/>
            </a:pPr>
            <a:r>
              <a:rPr lang="en-US" altLang="zh-CN" dirty="0" err="1"/>
              <a:t>shared_ptr</a:t>
            </a:r>
            <a:r>
              <a:rPr lang="zh-CN" altLang="en-US" dirty="0"/>
              <a:t>：</a:t>
            </a:r>
            <a:r>
              <a:rPr lang="zh-CN" altLang="en-US" b="1" dirty="0"/>
              <a:t>当该对象由多个对象共享时，或虽然</a:t>
            </a:r>
            <a:r>
              <a:rPr lang="zh-CN" altLang="en-US" b="1" dirty="0">
                <a:sym typeface="+mn-ea"/>
              </a:rPr>
              <a:t>该对象仅仅属于我，但有使用</a:t>
            </a:r>
            <a:r>
              <a:rPr lang="en-US" altLang="zh-CN" b="1" dirty="0">
                <a:sym typeface="+mn-ea"/>
              </a:rPr>
              <a:t> </a:t>
            </a:r>
            <a:r>
              <a:rPr lang="en-US" altLang="zh-CN" b="1" dirty="0" err="1">
                <a:sym typeface="+mn-ea"/>
              </a:rPr>
              <a:t>weak_ptr</a:t>
            </a:r>
            <a:r>
              <a:rPr lang="en-US" altLang="zh-CN" b="1" dirty="0">
                <a:sym typeface="+mn-ea"/>
              </a:rPr>
              <a:t> </a:t>
            </a:r>
            <a:r>
              <a:rPr lang="zh-CN" altLang="en-US" b="1" dirty="0">
                <a:sym typeface="+mn-ea"/>
              </a:rPr>
              <a:t>的需要</a:t>
            </a:r>
            <a:r>
              <a:rPr lang="zh-CN" altLang="en-US" dirty="0"/>
              <a:t>。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weak_ptr</a:t>
            </a:r>
            <a:r>
              <a:rPr lang="zh-CN" altLang="en-US" dirty="0"/>
              <a:t>：</a:t>
            </a:r>
            <a:r>
              <a:rPr lang="zh-CN" altLang="en-US" b="1" dirty="0">
                <a:sym typeface="+mn-ea"/>
              </a:rPr>
              <a:t>当该对象不属于我，且他释放</a:t>
            </a:r>
            <a:r>
              <a:rPr lang="zh-CN" altLang="en-US" b="1" u="sng" dirty="0">
                <a:sym typeface="+mn-ea"/>
              </a:rPr>
              <a:t>后</a:t>
            </a:r>
            <a:r>
              <a:rPr lang="zh-CN" altLang="en-US" b="1" dirty="0">
                <a:sym typeface="+mn-ea"/>
              </a:rPr>
              <a:t>我仍可能不被释放时</a:t>
            </a:r>
            <a:r>
              <a:rPr lang="zh-CN" altLang="en-US" dirty="0">
                <a:sym typeface="+mn-ea"/>
              </a:rPr>
              <a:t>。比如：指向窗口中上一次被点击的元素。</a:t>
            </a:r>
          </a:p>
          <a:p>
            <a:pPr marL="457200" indent="-457200">
              <a:buAutoNum type="arabicPeriod"/>
            </a:pPr>
            <a:r>
              <a:rPr lang="zh-CN" altLang="en-US" u="sng" dirty="0">
                <a:sym typeface="+mn-ea"/>
              </a:rPr>
              <a:t>初学者可以多用</a:t>
            </a:r>
            <a:r>
              <a:rPr lang="en-US" altLang="zh-CN" u="sng" dirty="0">
                <a:sym typeface="+mn-ea"/>
              </a:rPr>
              <a:t> </a:t>
            </a:r>
            <a:r>
              <a:rPr lang="en-US" altLang="zh-CN" u="sng" dirty="0" err="1">
                <a:sym typeface="+mn-ea"/>
              </a:rPr>
              <a:t>shared_ptr</a:t>
            </a:r>
            <a:r>
              <a:rPr lang="en-US" altLang="zh-CN" u="sng" dirty="0">
                <a:sym typeface="+mn-ea"/>
              </a:rPr>
              <a:t> </a:t>
            </a:r>
            <a:r>
              <a:rPr lang="zh-CN" altLang="en-US" u="sng" dirty="0">
                <a:sym typeface="+mn-ea"/>
              </a:rPr>
              <a:t>和</a:t>
            </a:r>
            <a:r>
              <a:rPr lang="en-US" altLang="zh-CN" u="sng" dirty="0">
                <a:sym typeface="+mn-ea"/>
              </a:rPr>
              <a:t> </a:t>
            </a:r>
            <a:r>
              <a:rPr lang="en-US" altLang="zh-CN" u="sng" dirty="0" err="1">
                <a:sym typeface="+mn-ea"/>
              </a:rPr>
              <a:t>weak_ptr</a:t>
            </a:r>
            <a:r>
              <a:rPr lang="en-US" altLang="zh-CN" u="sng" dirty="0">
                <a:sym typeface="+mn-ea"/>
              </a:rPr>
              <a:t> </a:t>
            </a:r>
            <a:r>
              <a:rPr lang="zh-CN" altLang="en-US" u="sng" dirty="0">
                <a:sym typeface="+mn-ea"/>
              </a:rPr>
              <a:t>的组合，更安全</a:t>
            </a:r>
            <a:r>
              <a:rPr lang="zh-CN" altLang="en-US" u="sng" dirty="0" smtClean="0">
                <a:sym typeface="+mn-ea"/>
              </a:rPr>
              <a:t>。但是有性能损耗，</a:t>
            </a:r>
            <a:endParaRPr lang="en-US" altLang="zh-CN" u="sng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u="sng" dirty="0" smtClean="0">
                <a:sym typeface="+mn-ea"/>
              </a:rPr>
              <a:t>因为引用计数是原子的</a:t>
            </a:r>
            <a:endParaRPr lang="en-US" altLang="zh-CN" u="sng" dirty="0" smtClean="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dirty="0" smtClean="0"/>
              <a:t>原始指针没有失效检测的，</a:t>
            </a:r>
            <a:r>
              <a:rPr lang="en-US" altLang="zh-CN" dirty="0" err="1" smtClean="0"/>
              <a:t>waek_ptr</a:t>
            </a:r>
            <a:r>
              <a:rPr lang="zh-CN" altLang="en-US" dirty="0" smtClean="0"/>
              <a:t>是有失效检测的；</a:t>
            </a:r>
            <a:r>
              <a:rPr lang="en-US" altLang="zh-CN" dirty="0" smtClean="0"/>
              <a:t>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</a:t>
            </a:r>
            <a:r>
              <a:rPr lang="zh-CN" altLang="en-US" dirty="0" smtClean="0"/>
              <a:t>是一对，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和</a:t>
            </a:r>
            <a:r>
              <a:rPr lang="en-US" altLang="zh-CN" dirty="0" smtClean="0"/>
              <a:t>4</a:t>
            </a:r>
            <a:r>
              <a:rPr lang="zh-CN" altLang="en-US" dirty="0" smtClean="0"/>
              <a:t>是一对</a:t>
            </a:r>
            <a:endParaRPr lang="zh-CN" altLang="en-US" dirty="0"/>
          </a:p>
          <a:p>
            <a:pPr marL="457200" indent="-457200">
              <a:buAutoNum type="arabicPeriod"/>
            </a:pP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管理的对象生命周期，取决于所有引用中，最长寿的那一个。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管理的对象生命周期长度，取决于他所属的唯一一个引用的寿命。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如果想使用</a:t>
            </a:r>
            <a:r>
              <a:rPr lang="en-US" altLang="zh-CN" dirty="0"/>
              <a:t> </a:t>
            </a:r>
            <a:r>
              <a:rPr lang="en-US" altLang="zh-CN" dirty="0" err="1"/>
              <a:t>for_each</a:t>
            </a:r>
            <a:r>
              <a:rPr lang="en-US" altLang="zh-CN" dirty="0"/>
              <a:t> </a:t>
            </a:r>
            <a:r>
              <a:rPr lang="zh-CN" altLang="en-US" dirty="0"/>
              <a:t>这个算法模板呢？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zh-CN" altLang="en-US" dirty="0"/>
              <a:t>可以适当使用减轻初学者的压力，因为他的行为和</a:t>
            </a:r>
            <a:r>
              <a:rPr lang="en-US" altLang="zh-CN" dirty="0"/>
              <a:t> Python </a:t>
            </a:r>
            <a:r>
              <a:rPr lang="zh-CN" altLang="en-US" dirty="0"/>
              <a:t>等</a:t>
            </a:r>
            <a:r>
              <a:rPr lang="en-US" altLang="zh-CN" dirty="0"/>
              <a:t> GC </a:t>
            </a:r>
            <a:r>
              <a:rPr lang="zh-CN" altLang="en-US" dirty="0"/>
              <a:t>语言的引用计数机制很像。但从长远来看是不行的，因为：</a:t>
            </a:r>
          </a:p>
          <a:p>
            <a:pPr marL="457200" indent="-457200">
              <a:buAutoNum type="arabicPeriod"/>
            </a:pPr>
            <a:r>
              <a:rPr lang="en-US" altLang="zh-CN" dirty="0" err="1"/>
              <a:t>shared_ptr</a:t>
            </a:r>
            <a:r>
              <a:rPr lang="en-US" altLang="zh-CN" dirty="0"/>
              <a:t> </a:t>
            </a:r>
            <a:r>
              <a:rPr lang="zh-CN" altLang="en-US" dirty="0"/>
              <a:t>需要维护一个</a:t>
            </a:r>
            <a:r>
              <a:rPr lang="en-US" altLang="zh-CN" dirty="0"/>
              <a:t> </a:t>
            </a:r>
            <a:r>
              <a:rPr lang="en-US" altLang="zh-CN" b="1" dirty="0"/>
              <a:t>atomic</a:t>
            </a:r>
            <a:r>
              <a:rPr lang="en-US" altLang="zh-CN" dirty="0"/>
              <a:t> </a:t>
            </a:r>
            <a:r>
              <a:rPr lang="zh-CN" altLang="en-US" dirty="0"/>
              <a:t>的引用计数器，效率低，需要额外的一块管理内存，访问实际对象需要二级指针，而且</a:t>
            </a:r>
            <a:r>
              <a:rPr lang="en-US" altLang="zh-CN" dirty="0"/>
              <a:t> </a:t>
            </a:r>
            <a:r>
              <a:rPr lang="en-US" altLang="zh-CN" dirty="0" err="1"/>
              <a:t>deleter</a:t>
            </a:r>
            <a:r>
              <a:rPr lang="en-US" altLang="zh-CN" dirty="0"/>
              <a:t> </a:t>
            </a:r>
            <a:r>
              <a:rPr lang="zh-CN" altLang="en-US" dirty="0"/>
              <a:t>使用了</a:t>
            </a:r>
            <a:r>
              <a:rPr lang="zh-CN" altLang="en-US" b="1" dirty="0"/>
              <a:t>类型擦除</a:t>
            </a:r>
            <a:r>
              <a:rPr lang="zh-CN" altLang="en-US" dirty="0"/>
              <a:t>技术。</a:t>
            </a:r>
          </a:p>
          <a:p>
            <a:pPr marL="457200" indent="-457200">
              <a:buAutoNum type="arabicPeriod"/>
            </a:pPr>
            <a:r>
              <a:rPr lang="zh-CN" altLang="en-US" dirty="0"/>
              <a:t>全部用</a:t>
            </a:r>
            <a:r>
              <a:rPr lang="en-US" altLang="zh-CN" dirty="0"/>
              <a:t> </a:t>
            </a:r>
            <a:r>
              <a:rPr lang="en-US" altLang="zh-CN" dirty="0" err="1"/>
              <a:t>shared_ptr</a:t>
            </a:r>
            <a:r>
              <a:rPr lang="zh-CN" altLang="en-US" dirty="0"/>
              <a:t>，可能出现</a:t>
            </a:r>
            <a:r>
              <a:rPr lang="zh-CN" altLang="en-US" b="1" dirty="0"/>
              <a:t>循环引用</a:t>
            </a:r>
            <a:r>
              <a:rPr lang="zh-CN" altLang="en-US" dirty="0"/>
              <a:t>之类的问题，导致内存泄露，依然需要使用不影响计数的原始指针或者</a:t>
            </a:r>
            <a:r>
              <a:rPr lang="en-US" altLang="zh-CN" dirty="0"/>
              <a:t> </a:t>
            </a:r>
            <a:r>
              <a:rPr lang="en-US" altLang="zh-CN" dirty="0" err="1"/>
              <a:t>weak_ptr</a:t>
            </a:r>
            <a:r>
              <a:rPr lang="en-US" altLang="zh-CN" dirty="0"/>
              <a:t> </a:t>
            </a:r>
            <a:r>
              <a:rPr lang="zh-CN" altLang="en-US" dirty="0"/>
              <a:t>来避免。比如右边这个例子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altLang="zh-CN" dirty="0" smtClean="0"/>
              <a:t>C</a:t>
            </a:r>
            <a:r>
              <a:rPr lang="zh-CN" altLang="en-US" dirty="0" smtClean="0"/>
              <a:t>是一个窗口类，</a:t>
            </a:r>
            <a:r>
              <a:rPr lang="en-US" altLang="zh-CN" dirty="0" err="1" smtClean="0"/>
              <a:t>m_child</a:t>
            </a:r>
            <a:r>
              <a:rPr lang="zh-CN" altLang="en-US" dirty="0" smtClean="0"/>
              <a:t>指向它的子窗口，</a:t>
            </a:r>
            <a:r>
              <a:rPr lang="en-US" altLang="zh-CN" dirty="0" err="1" smtClean="0"/>
              <a:t>m_parent</a:t>
            </a:r>
            <a:r>
              <a:rPr lang="zh-CN" altLang="en-US" dirty="0" smtClean="0"/>
              <a:t>指向它的父窗口</a:t>
            </a: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rPr lang="zh-CN" dirty="0"/>
              <a:t>如何解决？只需要把其中逻辑上“不具有</a:t>
            </a:r>
            <a:r>
              <a:rPr lang="zh-CN" altLang="en-US" dirty="0">
                <a:sym typeface="+mn-ea"/>
              </a:rPr>
              <a:t>所属</a:t>
            </a:r>
            <a:r>
              <a:rPr lang="zh-CN" dirty="0"/>
              <a:t>权”的那一个改成</a:t>
            </a:r>
            <a:r>
              <a:rPr lang="en-US" altLang="zh-CN" dirty="0"/>
              <a:t> </a:t>
            </a:r>
            <a:r>
              <a:rPr lang="en-US" altLang="zh-CN" dirty="0" err="1"/>
              <a:t>weak_ptr</a:t>
            </a:r>
            <a:r>
              <a:rPr lang="en-US" altLang="zh-CN" dirty="0"/>
              <a:t> </a:t>
            </a:r>
            <a:r>
              <a:rPr lang="zh-CN" altLang="en-US" dirty="0"/>
              <a:t>即可：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……</a:t>
            </a: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让孩子指向父的这个指针为弱指针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hild-&gt;</a:t>
            </a:r>
            <a:r>
              <a:rPr lang="en-US" altLang="zh-CN" dirty="0" err="1" smtClean="0">
                <a:solidFill>
                  <a:schemeClr val="bg1">
                    <a:lumMod val="65000"/>
                  </a:schemeClr>
                </a:solidFill>
              </a:rPr>
              <a:t>m_parent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 = parent;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孩子的释放与否不影响父类指针的引用计数的，所以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arent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已经变成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了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dirty="0"/>
              <a:t>还可以更好！刚才提到</a:t>
            </a:r>
            <a:r>
              <a:rPr lang="en-US" altLang="zh-CN" dirty="0"/>
              <a:t> </a:t>
            </a:r>
            <a:r>
              <a:rPr lang="en-US" altLang="zh-CN" dirty="0" err="1"/>
              <a:t>unique_ptr</a:t>
            </a:r>
            <a:r>
              <a:rPr lang="en-US" altLang="zh-CN" dirty="0"/>
              <a:t> </a:t>
            </a:r>
            <a:r>
              <a:rPr lang="zh-CN" dirty="0"/>
              <a:t>的应用场景是“</a:t>
            </a:r>
            <a:r>
              <a:rPr lang="zh-CN" altLang="en-US" b="1" dirty="0">
                <a:sym typeface="+mn-ea"/>
              </a:rPr>
              <a:t>当该对象仅仅属于我时</a:t>
            </a:r>
            <a:r>
              <a:rPr lang="zh-CN" dirty="0"/>
              <a:t>”。既然都用了原始指针（假定</a:t>
            </a:r>
            <a:r>
              <a:rPr lang="zh-CN" altLang="en-US" b="1" dirty="0">
                <a:sym typeface="+mn-ea"/>
              </a:rPr>
              <a:t>他释放</a:t>
            </a:r>
            <a:r>
              <a:rPr lang="zh-CN" altLang="en-US" b="1" u="sng" dirty="0">
                <a:sym typeface="+mn-ea"/>
              </a:rPr>
              <a:t>前</a:t>
            </a:r>
            <a:r>
              <a:rPr lang="zh-CN" altLang="en-US" b="1" dirty="0">
                <a:sym typeface="+mn-ea"/>
              </a:rPr>
              <a:t>我必然被释放</a:t>
            </a:r>
            <a:r>
              <a:rPr lang="zh-CN" dirty="0"/>
              <a:t>）。因为</a:t>
            </a:r>
            <a:r>
              <a:rPr lang="zh-CN" dirty="0">
                <a:sym typeface="+mn-ea"/>
              </a:rPr>
              <a:t>因此我们完全可以把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m_child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变成一个标志这“完全所有权”的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unique_ptr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sym typeface="+mn-ea"/>
              </a:rPr>
              <a:t>shared_ptr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用</a:t>
            </a:r>
            <a:r>
              <a:rPr lang="en-US" altLang="zh-CN" dirty="0" err="1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unique_ptr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没有副本了，那么用原始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sym typeface="+mn-ea"/>
              </a:rPr>
              <a:t>指针就比较安全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2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接下来你会发现，在智能指针的管理下，某些类型的对象并不是总是需要用到拷贝和移动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中所有的对象都是深拷贝，只有</a:t>
            </a:r>
            <a:r>
              <a:rPr lang="en-US" altLang="zh-CN" dirty="0" err="1" smtClean="0"/>
              <a:t>shared_ptr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weak_ptr</a:t>
            </a:r>
            <a:r>
              <a:rPr lang="zh-CN" altLang="en-US" dirty="0" smtClean="0"/>
              <a:t>是浅拷贝，</a:t>
            </a:r>
            <a:r>
              <a:rPr lang="en-US" altLang="zh-CN" dirty="0" err="1" smtClean="0"/>
              <a:t>unique_ptr</a:t>
            </a:r>
            <a:r>
              <a:rPr lang="zh-CN" altLang="en-US" dirty="0" smtClean="0"/>
              <a:t>是禁止拷贝</a:t>
            </a:r>
            <a:endParaRPr lang="zh-CN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ym typeface="+mn-ea"/>
              </a:rPr>
              <a:t>一般来说，可以认为符合三五法则的类型是</a:t>
            </a:r>
            <a:r>
              <a:rPr lang="zh-CN" altLang="en-US" b="1" dirty="0">
                <a:sym typeface="+mn-ea"/>
              </a:rPr>
              <a:t>安全</a:t>
            </a:r>
            <a:r>
              <a:rPr lang="zh-CN" altLang="en-US" dirty="0">
                <a:sym typeface="+mn-ea"/>
              </a:rPr>
              <a:t>的。</a:t>
            </a:r>
          </a:p>
          <a:p>
            <a:r>
              <a:rPr lang="zh-CN" altLang="en-US" dirty="0">
                <a:sym typeface="+mn-ea"/>
              </a:rPr>
              <a:t>以下类型是</a:t>
            </a:r>
            <a:r>
              <a:rPr lang="zh-CN" altLang="en-US" b="1" dirty="0">
                <a:sym typeface="+mn-ea"/>
              </a:rPr>
              <a:t>安全</a:t>
            </a:r>
            <a:r>
              <a:rPr lang="zh-CN" altLang="en-US" dirty="0" smtClean="0">
                <a:sym typeface="+mn-ea"/>
              </a:rPr>
              <a:t>的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不会</a:t>
            </a:r>
            <a:r>
              <a:rPr lang="en-US" altLang="zh-CN" dirty="0" smtClean="0">
                <a:sym typeface="+mn-ea"/>
              </a:rPr>
              <a:t>double free)</a:t>
            </a:r>
            <a:r>
              <a:rPr lang="zh-CN" altLang="en-US" dirty="0" smtClean="0">
                <a:sym typeface="+mn-ea"/>
              </a:rPr>
              <a:t>：</a:t>
            </a:r>
            <a:endParaRPr lang="zh-CN" altLang="en-US" dirty="0">
              <a:sym typeface="+mn-ea"/>
            </a:endParaRPr>
          </a:p>
          <a:p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id;                                        // </a:t>
            </a:r>
            <a:r>
              <a:rPr lang="zh-CN" altLang="en-US" dirty="0">
                <a:sym typeface="+mn-ea"/>
              </a:rPr>
              <a:t>基础类型</a:t>
            </a:r>
          </a:p>
          <a:p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::vector&lt;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&gt; </a:t>
            </a:r>
            <a:r>
              <a:rPr lang="en-US" altLang="zh-CN" dirty="0" err="1">
                <a:sym typeface="+mn-ea"/>
              </a:rPr>
              <a:t>arr</a:t>
            </a:r>
            <a:r>
              <a:rPr lang="en-US" altLang="zh-CN" dirty="0">
                <a:sym typeface="+mn-ea"/>
              </a:rPr>
              <a:t>;                  // STL </a:t>
            </a:r>
            <a:r>
              <a:rPr lang="zh-CN" altLang="en-US" dirty="0">
                <a:sym typeface="+mn-ea"/>
              </a:rPr>
              <a:t>容器</a:t>
            </a:r>
          </a:p>
          <a:p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</a:t>
            </a:r>
            <a:r>
              <a:rPr lang="en-US" altLang="zh-CN" dirty="0" err="1">
                <a:sym typeface="+mn-ea"/>
              </a:rPr>
              <a:t>shared_ptr</a:t>
            </a:r>
            <a:r>
              <a:rPr lang="en-US" altLang="zh-CN" dirty="0">
                <a:sym typeface="+mn-ea"/>
              </a:rPr>
              <a:t>&lt;Object&gt; child; // </a:t>
            </a:r>
            <a:r>
              <a:rPr lang="zh-CN" altLang="en-US" dirty="0">
                <a:sym typeface="+mn-ea"/>
              </a:rPr>
              <a:t>智能指针</a:t>
            </a:r>
          </a:p>
          <a:p>
            <a:r>
              <a:rPr lang="en-US" altLang="zh-CN" dirty="0">
                <a:sym typeface="+mn-ea"/>
              </a:rPr>
              <a:t>Object *parent;                         // </a:t>
            </a:r>
            <a:r>
              <a:rPr lang="zh-CN" altLang="en-US" dirty="0">
                <a:sym typeface="+mn-ea"/>
              </a:rPr>
              <a:t>原始指针，如果是从</a:t>
            </a:r>
            <a:r>
              <a:rPr lang="zh-CN" altLang="en-US" b="1" dirty="0">
                <a:sym typeface="+mn-ea"/>
              </a:rPr>
              <a:t>智能指针</a:t>
            </a:r>
            <a:r>
              <a:rPr lang="zh-CN" altLang="en-US" dirty="0">
                <a:sym typeface="+mn-ea"/>
              </a:rPr>
              <a:t>里</a:t>
            </a:r>
            <a:r>
              <a:rPr lang="en-US" altLang="zh-CN" dirty="0">
                <a:sym typeface="+mn-ea"/>
              </a:rPr>
              <a:t> .get() </a:t>
            </a:r>
            <a:r>
              <a:rPr lang="zh-CN" altLang="en-US" dirty="0">
                <a:sym typeface="+mn-ea"/>
              </a:rPr>
              <a:t>出来的</a:t>
            </a:r>
          </a:p>
          <a:p>
            <a:r>
              <a:rPr lang="zh-CN" altLang="en-US" dirty="0">
                <a:sym typeface="+mn-ea"/>
              </a:rPr>
              <a:t>以下对象是</a:t>
            </a:r>
            <a:r>
              <a:rPr lang="zh-CN" altLang="en-US" b="1" dirty="0">
                <a:sym typeface="+mn-ea"/>
              </a:rPr>
              <a:t>不安全</a:t>
            </a:r>
            <a:r>
              <a:rPr lang="zh-CN" altLang="en-US" dirty="0" smtClean="0">
                <a:sym typeface="+mn-ea"/>
              </a:rPr>
              <a:t>的（</a:t>
            </a:r>
            <a:r>
              <a:rPr lang="zh-CN" altLang="en-US" dirty="0" smtClean="0">
                <a:sym typeface="+mn-ea"/>
              </a:rPr>
              <a:t>会</a:t>
            </a:r>
            <a:r>
              <a:rPr lang="en-US" altLang="zh-CN" dirty="0" smtClean="0">
                <a:sym typeface="+mn-ea"/>
              </a:rPr>
              <a:t>double free</a:t>
            </a:r>
            <a:r>
              <a:rPr lang="zh-CN" altLang="en-US" dirty="0" smtClean="0">
                <a:sym typeface="+mn-ea"/>
              </a:rPr>
              <a:t>）：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char *</a:t>
            </a:r>
            <a:r>
              <a:rPr lang="en-US" altLang="zh-CN" dirty="0" err="1">
                <a:sym typeface="+mn-ea"/>
              </a:rPr>
              <a:t>ptr</a:t>
            </a:r>
            <a:r>
              <a:rPr lang="en-US" altLang="zh-CN" dirty="0">
                <a:sym typeface="+mn-ea"/>
              </a:rPr>
              <a:t>;                                   // </a:t>
            </a:r>
            <a:r>
              <a:rPr lang="zh-CN" altLang="en-US" dirty="0">
                <a:sym typeface="+mn-ea"/>
              </a:rPr>
              <a:t>原始指针，如果是通过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malloc</a:t>
            </a:r>
            <a:r>
              <a:rPr lang="en-US" altLang="zh-CN" dirty="0">
                <a:sym typeface="+mn-ea"/>
              </a:rPr>
              <a:t>/free </a:t>
            </a:r>
            <a:r>
              <a:rPr lang="zh-CN" altLang="en-US" dirty="0">
                <a:sym typeface="+mn-ea"/>
              </a:rPr>
              <a:t>或</a:t>
            </a:r>
            <a:r>
              <a:rPr lang="en-US" altLang="zh-CN" dirty="0">
                <a:sym typeface="+mn-ea"/>
              </a:rPr>
              <a:t> new/delete </a:t>
            </a:r>
            <a:r>
              <a:rPr lang="zh-CN" altLang="en-US" dirty="0">
                <a:sym typeface="+mn-ea"/>
              </a:rPr>
              <a:t>分配的</a:t>
            </a:r>
          </a:p>
          <a:p>
            <a:r>
              <a:rPr lang="en-US" altLang="zh-CN" dirty="0" err="1">
                <a:sym typeface="+mn-ea"/>
              </a:rPr>
              <a:t>GLint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tex</a:t>
            </a:r>
            <a:r>
              <a:rPr lang="en-US" altLang="zh-CN" dirty="0">
                <a:sym typeface="+mn-ea"/>
              </a:rPr>
              <a:t>;                                  // </a:t>
            </a:r>
            <a:r>
              <a:rPr lang="zh-CN" altLang="en-US" dirty="0">
                <a:sym typeface="+mn-ea"/>
              </a:rPr>
              <a:t>是基础类型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int</a:t>
            </a:r>
            <a:r>
              <a:rPr lang="zh-CN" altLang="en-US" dirty="0">
                <a:sym typeface="+mn-ea"/>
              </a:rPr>
              <a:t>，但是对应着某种</a:t>
            </a:r>
            <a:r>
              <a:rPr lang="zh-CN" altLang="en-US" b="1" dirty="0">
                <a:sym typeface="+mn-ea"/>
              </a:rPr>
              <a:t>资源</a:t>
            </a:r>
          </a:p>
          <a:p>
            <a:r>
              <a:rPr lang="en-US" altLang="zh-CN" dirty="0" err="1">
                <a:sym typeface="+mn-ea"/>
              </a:rPr>
              <a:t>std</a:t>
            </a:r>
            <a:r>
              <a:rPr lang="en-US" altLang="zh-CN" dirty="0">
                <a:sym typeface="+mn-ea"/>
              </a:rPr>
              <a:t>::vector&lt;Object *&gt; </a:t>
            </a:r>
            <a:r>
              <a:rPr lang="en-US" altLang="zh-CN" dirty="0" err="1">
                <a:sym typeface="+mn-ea"/>
              </a:rPr>
              <a:t>objs</a:t>
            </a:r>
            <a:r>
              <a:rPr lang="en-US" altLang="zh-CN" dirty="0">
                <a:sym typeface="+mn-ea"/>
              </a:rPr>
              <a:t>;       // STL </a:t>
            </a:r>
            <a:r>
              <a:rPr lang="zh-CN" altLang="en-US" dirty="0">
                <a:sym typeface="+mn-ea"/>
              </a:rPr>
              <a:t>容器，但存了</a:t>
            </a:r>
            <a:r>
              <a:rPr lang="zh-CN" altLang="en-US" b="1" dirty="0">
                <a:sym typeface="+mn-ea"/>
              </a:rPr>
              <a:t>不安全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对象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解决办法：弄成深拷贝或者禁止拷贝</a:t>
            </a:r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</a:p>
          <a:p>
            <a:r>
              <a:rPr lang="zh-CN" altLang="en-US"/>
              <a:t>一般无外乎两种情况：</a:t>
            </a:r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管理着资源：删除拷贝函数，然后统一用智能指针管理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 lnSpcReduction="20000"/>
          </a:bodyPr>
          <a:lstStyle/>
          <a:p>
            <a:r>
              <a:rPr lang="zh-CN" altLang="en-US" dirty="0">
                <a:sym typeface="+mn-ea"/>
              </a:rPr>
              <a:t>这个类管理着某种</a:t>
            </a:r>
            <a:r>
              <a:rPr lang="zh-CN" altLang="en-US" b="1" dirty="0">
                <a:sym typeface="+mn-ea"/>
              </a:rPr>
              <a:t>资源</a:t>
            </a:r>
            <a:r>
              <a:rPr lang="zh-CN" altLang="en-US" dirty="0">
                <a:sym typeface="+mn-ea"/>
              </a:rPr>
              <a:t>，资源往往不能被“复制”。比如一个</a:t>
            </a:r>
            <a:r>
              <a:rPr lang="en-US" altLang="zh-CN" dirty="0">
                <a:sym typeface="+mn-ea"/>
              </a:rPr>
              <a:t> OpenGL </a:t>
            </a:r>
            <a:r>
              <a:rPr lang="zh-CN" altLang="en-US" dirty="0">
                <a:sym typeface="+mn-ea"/>
              </a:rPr>
              <a:t>的着色器，或是一个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Qt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的窗口。</a:t>
            </a:r>
          </a:p>
          <a:p>
            <a:r>
              <a:rPr lang="zh-CN" altLang="en-US" dirty="0">
                <a:sym typeface="+mn-ea"/>
              </a:rPr>
              <a:t>如果你允许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GLShader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拷贝，就相当于把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glCreateShader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返回的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int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拷贝两遍，解构时就会出现重复释放</a:t>
            </a:r>
            <a:r>
              <a:rPr lang="en-US" altLang="zh-CN" dirty="0">
                <a:sym typeface="+mn-ea"/>
              </a:rPr>
              <a:t> (double free) </a:t>
            </a:r>
            <a:r>
              <a:rPr lang="zh-CN" altLang="en-US" dirty="0">
                <a:sym typeface="+mn-ea"/>
              </a:rPr>
              <a:t>错误。</a:t>
            </a:r>
          </a:p>
          <a:p>
            <a:r>
              <a:rPr lang="zh-CN" altLang="en-US" dirty="0">
                <a:sym typeface="+mn-ea"/>
              </a:rPr>
              <a:t>你会想“那我是不是可以在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GLShader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里加一个引用计数器呢，这样就可以算拷贝次数避免重复释放了！”</a:t>
            </a:r>
          </a:p>
          <a:p>
            <a:r>
              <a:rPr lang="zh-CN" altLang="en-US" dirty="0">
                <a:sym typeface="+mn-ea"/>
              </a:rPr>
              <a:t>可以，但是既然标准库已经提供了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shared_ptr</a:t>
            </a:r>
            <a:r>
              <a:rPr lang="zh-CN" altLang="en-US" dirty="0">
                <a:sym typeface="+mn-ea"/>
              </a:rPr>
              <a:t>，还不如用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shared_ptr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 err="1">
                <a:sym typeface="+mn-ea"/>
              </a:rPr>
              <a:t>GLShader</a:t>
            </a:r>
            <a:r>
              <a:rPr lang="en-US" altLang="zh-CN" dirty="0">
                <a:sym typeface="+mn-ea"/>
              </a:rPr>
              <a:t>&gt; </a:t>
            </a:r>
            <a:r>
              <a:rPr lang="zh-CN" altLang="en-US" dirty="0">
                <a:sym typeface="+mn-ea"/>
              </a:rPr>
              <a:t>来管理，省的每个类实现一遍原子引用计数器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这样就可以实现任意没有拷贝函数的对象的浅拷贝了</a:t>
            </a:r>
            <a:endParaRPr lang="zh-CN" altLang="en-US" dirty="0"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lstStyle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函数参数：如何避免不必要的拷贝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注意到，如果函数的参数声明为值类型，很可能会造成一次不必要的拷贝。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近现代：</a:t>
            </a:r>
            <a:r>
              <a:rPr lang="en-US" altLang="zh-CN" dirty="0">
                <a:sym typeface="+mn-ea"/>
              </a:rPr>
              <a:t>C++11 </a:t>
            </a:r>
            <a:r>
              <a:rPr lang="zh-CN" altLang="en-US" dirty="0">
                <a:sym typeface="+mn-ea"/>
              </a:rPr>
              <a:t>引入了</a:t>
            </a:r>
            <a:r>
              <a:rPr lang="en-US" altLang="zh-CN" dirty="0">
                <a:sym typeface="+mn-ea"/>
              </a:rPr>
              <a:t> lambda </a:t>
            </a:r>
            <a:r>
              <a:rPr lang="zh-CN" altLang="en-US" dirty="0">
                <a:sym typeface="+mn-ea"/>
              </a:rPr>
              <a:t>表达式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因此，可以把函数的参数类型声明为：</a:t>
            </a:r>
          </a:p>
          <a:p>
            <a:r>
              <a:rPr lang="en-US" altLang="zh-CN"/>
              <a:t>Pig const &amp;pig</a:t>
            </a:r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</a:p>
          <a:p>
            <a:r>
              <a:rPr lang="en-US" altLang="zh-CN"/>
              <a:t>int sumArray(std::vector&lt;int&gt; const &amp;arr);</a:t>
            </a:r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</a:p>
          <a:p>
            <a:r>
              <a:rPr lang="en-US" altLang="zh-CN"/>
              <a:t>glm::vec3 calculateGravityAt(glm::vec3 pos);</a:t>
            </a:r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</a:p>
          <a:p>
            <a:r>
              <a:rPr lang="en-US" altLang="zh-CN"/>
              <a:t>void addObject(std::shared_ptr&lt;Object&gt; obj);</a:t>
            </a:r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小贴士：如何避免不经意的</a:t>
            </a:r>
            <a:r>
              <a:rPr lang="zh-CN" altLang="en-US">
                <a:sym typeface="+mn-ea"/>
              </a:rPr>
              <a:t>隐式</a:t>
            </a:r>
            <a:r>
              <a:rPr lang="zh-CN" altLang="en-US"/>
              <a:t>拷贝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我们可以将拷贝构造函数声明为</a:t>
            </a:r>
            <a:r>
              <a:rPr lang="en-US" altLang="zh-CN" dirty="0"/>
              <a:t> explicit </a:t>
            </a:r>
            <a:r>
              <a:rPr lang="zh-CN" altLang="en-US" dirty="0"/>
              <a:t>的，这样隐式的拷贝就会出错，从而发现因为疏忽大意造成的不必要拷贝。而当的确需要拷贝时，也可以改成</a:t>
            </a:r>
            <a:r>
              <a:rPr lang="en-US" altLang="zh-CN" dirty="0"/>
              <a:t> Pig(pig) </a:t>
            </a:r>
            <a:r>
              <a:rPr lang="zh-CN" altLang="en-US" dirty="0"/>
              <a:t>语法来强制</a:t>
            </a:r>
            <a:r>
              <a:rPr lang="zh-CN" altLang="en-US" dirty="0" smtClean="0"/>
              <a:t>拷贝</a:t>
            </a:r>
            <a:r>
              <a:rPr lang="zh-CN" altLang="en-US" dirty="0" smtClean="0"/>
              <a:t>（即：显式拷贝）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5335" y="2053590"/>
            <a:ext cx="5434330" cy="38950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513195" y="4036695"/>
            <a:ext cx="3655695" cy="1397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2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扩展阅读关键字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00" dirty="0"/>
              <a:t>限于篇幅，此处放出一些扩展知识供</a:t>
            </a:r>
            <a:r>
              <a:rPr lang="zh-CN" altLang="en-US" sz="1600" b="1" dirty="0"/>
              <a:t>学有余力</a:t>
            </a:r>
            <a:r>
              <a:rPr lang="zh-CN" altLang="en-US" sz="1600" dirty="0"/>
              <a:t>的同学研究：</a:t>
            </a:r>
            <a:endParaRPr lang="en-US" sz="1600" dirty="0"/>
          </a:p>
          <a:p>
            <a:pPr marL="457200" indent="-457200">
              <a:buAutoNum type="arabicPeriod"/>
            </a:pPr>
            <a:r>
              <a:rPr lang="en-US" sz="1600" dirty="0"/>
              <a:t>P-IMPL </a:t>
            </a:r>
            <a:r>
              <a:rPr lang="zh-CN" altLang="en-US" sz="1600" dirty="0" smtClean="0"/>
              <a:t>模式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可以分离声明和定义，改变类里面的属性，其外面也不会重新编译</a:t>
            </a:r>
            <a:endParaRPr lang="zh-CN" altLang="en-US" sz="1600" dirty="0"/>
          </a:p>
          <a:p>
            <a:pPr marL="457200" indent="-457200">
              <a:buAutoNum type="arabicPeriod"/>
            </a:pPr>
            <a:r>
              <a:rPr lang="zh-CN" altLang="en-US" sz="1600" dirty="0"/>
              <a:t>虚函数与纯虚函数</a:t>
            </a:r>
          </a:p>
          <a:p>
            <a:pPr marL="457200" indent="-457200">
              <a:buAutoNum type="arabicPeriod"/>
            </a:pPr>
            <a:r>
              <a:rPr lang="zh-CN" altLang="en-US" sz="1600" dirty="0"/>
              <a:t>拷贝如何作为虚</a:t>
            </a:r>
            <a:r>
              <a:rPr lang="zh-CN" altLang="en-US" sz="1600" dirty="0" smtClean="0"/>
              <a:t>函数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拷贝构造函数是构造函数，构造函数不能为虚的，父类定义一个返回值为</a:t>
            </a:r>
            <a:r>
              <a:rPr lang="en-US" altLang="zh-CN" sz="1600" dirty="0" err="1" smtClean="0"/>
              <a:t>shared_ptr</a:t>
            </a:r>
            <a:r>
              <a:rPr lang="zh-CN" altLang="en-US" sz="1600" dirty="0" smtClean="0"/>
              <a:t>的虚函数，那么子类就可以进行拷贝了</a:t>
            </a:r>
            <a:endParaRPr lang="zh-CN" altLang="en-US" sz="1600" dirty="0"/>
          </a:p>
          <a:p>
            <a:pPr marL="457200" indent="-457200">
              <a:buAutoNum type="arabicPeriod"/>
            </a:pPr>
            <a:r>
              <a:rPr lang="en-US" altLang="zh-CN" sz="1600" dirty="0" err="1"/>
              <a:t>std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unique_ptr</a:t>
            </a:r>
            <a:r>
              <a:rPr lang="en-US" sz="1600" dirty="0"/>
              <a:t>::</a:t>
            </a:r>
            <a:r>
              <a:rPr lang="en-US" altLang="zh-CN" sz="1600" dirty="0"/>
              <a:t>release</a:t>
            </a:r>
            <a:r>
              <a:rPr lang="en-US" altLang="zh-CN" sz="1600" dirty="0" smtClean="0"/>
              <a:t>()</a:t>
            </a:r>
            <a:r>
              <a:rPr lang="zh-CN" altLang="en-US" sz="1600" dirty="0" smtClean="0"/>
              <a:t>，获取原始指针而不删除</a:t>
            </a:r>
            <a:endParaRPr lang="en-US" altLang="zh-CN" sz="1600" dirty="0"/>
          </a:p>
          <a:p>
            <a:pPr marL="457200" indent="-457200">
              <a:buAutoNum type="arabicPeriod"/>
            </a:pPr>
            <a:r>
              <a:rPr lang="en-US" altLang="zh-CN" sz="1600" dirty="0" err="1">
                <a:sym typeface="+mn-ea"/>
              </a:rPr>
              <a:t>std</a:t>
            </a:r>
            <a:r>
              <a:rPr lang="en-US" altLang="zh-CN" sz="1600" dirty="0">
                <a:sym typeface="+mn-ea"/>
              </a:rPr>
              <a:t>::</a:t>
            </a:r>
            <a:r>
              <a:rPr lang="en-US" altLang="zh-CN" sz="1600" dirty="0" err="1" smtClean="0">
                <a:sym typeface="+mn-ea"/>
              </a:rPr>
              <a:t>enable_shared_from_this</a:t>
            </a:r>
            <a:r>
              <a:rPr lang="zh-CN" altLang="en-US" sz="1600" dirty="0" smtClean="0">
                <a:sym typeface="+mn-ea"/>
              </a:rPr>
              <a:t>，</a:t>
            </a:r>
            <a:r>
              <a:rPr lang="en-US" altLang="zh-CN" sz="1600" dirty="0" smtClean="0">
                <a:sym typeface="+mn-ea"/>
              </a:rPr>
              <a:t>this</a:t>
            </a:r>
            <a:r>
              <a:rPr lang="zh-CN" altLang="en-US" sz="1600" dirty="0" smtClean="0">
                <a:sym typeface="+mn-ea"/>
              </a:rPr>
              <a:t>变成了一个</a:t>
            </a:r>
            <a:r>
              <a:rPr lang="en-US" altLang="zh-CN" sz="1600" dirty="0" err="1" smtClean="0">
                <a:sym typeface="+mn-ea"/>
              </a:rPr>
              <a:t>shared_ptr</a:t>
            </a:r>
            <a:r>
              <a:rPr lang="zh-CN" altLang="en-US" sz="1600" dirty="0" smtClean="0">
                <a:sym typeface="+mn-ea"/>
              </a:rPr>
              <a:t>，限制在于：这个类必须通过</a:t>
            </a:r>
            <a:r>
              <a:rPr lang="en-US" altLang="zh-CN" sz="1600" dirty="0" err="1" smtClean="0">
                <a:sym typeface="+mn-ea"/>
              </a:rPr>
              <a:t>make_shared</a:t>
            </a:r>
            <a:r>
              <a:rPr lang="zh-CN" altLang="en-US" sz="1600" dirty="0" smtClean="0">
                <a:sym typeface="+mn-ea"/>
              </a:rPr>
              <a:t>去构建，自己不能去</a:t>
            </a:r>
            <a:r>
              <a:rPr lang="en-US" altLang="zh-CN" sz="1600" dirty="0" smtClean="0">
                <a:sym typeface="+mn-ea"/>
              </a:rPr>
              <a:t>new</a:t>
            </a:r>
            <a:r>
              <a:rPr lang="zh-CN" altLang="en-US" sz="1600" dirty="0" smtClean="0">
                <a:sym typeface="+mn-ea"/>
              </a:rPr>
              <a:t>或者去栈上分配了</a:t>
            </a:r>
            <a:endParaRPr lang="zh-CN" altLang="en-US" sz="1600" dirty="0"/>
          </a:p>
          <a:p>
            <a:pPr marL="457200" indent="-457200">
              <a:buAutoNum type="arabicPeriod"/>
            </a:pPr>
            <a:r>
              <a:rPr lang="en-US" altLang="zh-CN" sz="1600" dirty="0" err="1" smtClean="0"/>
              <a:t>dynamic_cast</a:t>
            </a:r>
            <a:r>
              <a:rPr lang="zh-CN" altLang="en-US" sz="1600" dirty="0" smtClean="0"/>
              <a:t>，把具有虚函数的类进行类型转换</a:t>
            </a:r>
            <a:endParaRPr lang="en-US" altLang="zh-CN" sz="1600" dirty="0"/>
          </a:p>
          <a:p>
            <a:pPr marL="457200" indent="-457200">
              <a:buAutoNum type="arabicPeriod"/>
            </a:pPr>
            <a:r>
              <a:rPr lang="en-US" altLang="zh-CN" sz="1600" dirty="0" err="1"/>
              <a:t>std</a:t>
            </a:r>
            <a:r>
              <a:rPr lang="en-US" altLang="zh-CN" sz="1600" dirty="0"/>
              <a:t>::</a:t>
            </a:r>
            <a:r>
              <a:rPr lang="en-US" altLang="zh-CN" sz="1600" dirty="0" err="1" smtClean="0"/>
              <a:t>dynamic_pointer_cast</a:t>
            </a:r>
            <a:r>
              <a:rPr lang="zh-CN" altLang="en-US" sz="1600" dirty="0" smtClean="0"/>
              <a:t>，智能指针版本的</a:t>
            </a:r>
            <a:r>
              <a:rPr lang="en-US" altLang="zh-CN" sz="1600" dirty="0" err="1" smtClean="0"/>
              <a:t>dynamic_cast</a:t>
            </a:r>
            <a:r>
              <a:rPr lang="zh-CN" altLang="en-US" sz="1600" dirty="0" smtClean="0"/>
              <a:t>，</a:t>
            </a:r>
            <a:endParaRPr lang="en-US" altLang="zh-CN" sz="1600" dirty="0"/>
          </a:p>
          <a:p>
            <a:pPr marL="457200" indent="-457200">
              <a:buAutoNum type="arabicPeriod"/>
            </a:pPr>
            <a:r>
              <a:rPr lang="zh-CN" altLang="en-US" sz="1600" dirty="0"/>
              <a:t>运算符重载</a:t>
            </a:r>
          </a:p>
          <a:p>
            <a:pPr marL="457200" indent="-457200">
              <a:buAutoNum type="arabicPeriod"/>
            </a:pPr>
            <a:r>
              <a:rPr lang="zh-CN" altLang="en-US" sz="1600" dirty="0"/>
              <a:t>右值引用</a:t>
            </a:r>
            <a:r>
              <a:rPr lang="en-US" altLang="zh-CN" sz="1600" dirty="0"/>
              <a:t> &amp;&amp;</a:t>
            </a:r>
            <a:endParaRPr lang="zh-CN" altLang="en-US" sz="1600" dirty="0"/>
          </a:p>
          <a:p>
            <a:pPr marL="457200" indent="-457200">
              <a:buAutoNum type="arabicPeriod"/>
            </a:pPr>
            <a:r>
              <a:rPr lang="en-US" altLang="zh-CN" sz="1600" dirty="0" err="1"/>
              <a:t>std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shared_ptr</a:t>
            </a:r>
            <a:r>
              <a:rPr lang="en-US" altLang="zh-CN" sz="1600" dirty="0"/>
              <a:t>&lt;void&gt;</a:t>
            </a:r>
            <a:r>
              <a:rPr lang="zh-CN" altLang="en-US" sz="1600" dirty="0"/>
              <a:t>和</a:t>
            </a:r>
            <a:r>
              <a:rPr lang="en-US" altLang="zh-CN" sz="1600" dirty="0"/>
              <a:t>  </a:t>
            </a:r>
            <a:r>
              <a:rPr lang="en-US" altLang="zh-CN" sz="1600" dirty="0" err="1"/>
              <a:t>std</a:t>
            </a:r>
            <a:r>
              <a:rPr lang="en-US" altLang="zh-CN" sz="1600" dirty="0"/>
              <a:t>::</a:t>
            </a:r>
            <a:r>
              <a:rPr lang="en-US" altLang="zh-CN" sz="1600" dirty="0" smtClean="0"/>
              <a:t>any</a:t>
            </a:r>
          </a:p>
          <a:p>
            <a:pPr marL="0" indent="0">
              <a:buNone/>
            </a:pPr>
            <a:r>
              <a:rPr lang="zh-CN" altLang="en-US" sz="1600" dirty="0" smtClean="0"/>
              <a:t>可以接收任何一个指针，也能智能的管理它，和</a:t>
            </a:r>
            <a:r>
              <a:rPr lang="en-US" altLang="zh-CN" sz="1600" dirty="0" smtClean="0"/>
              <a:t>C</a:t>
            </a:r>
            <a:r>
              <a:rPr lang="zh-CN" altLang="en-US" sz="1600" dirty="0" smtClean="0"/>
              <a:t>语言的</a:t>
            </a:r>
            <a:r>
              <a:rPr lang="en-US" altLang="zh-CN" sz="1600" dirty="0" smtClean="0"/>
              <a:t>void*</a:t>
            </a:r>
            <a:r>
              <a:rPr lang="zh-CN" altLang="en-US" sz="1600" dirty="0" smtClean="0"/>
              <a:t>一样；</a:t>
            </a:r>
            <a:r>
              <a:rPr lang="en-US" altLang="zh-CN" sz="1600" dirty="0" err="1" smtClean="0"/>
              <a:t>std:any</a:t>
            </a:r>
            <a:r>
              <a:rPr lang="zh-CN" altLang="en-US" sz="1600" dirty="0" smtClean="0"/>
              <a:t>是一个深拷贝版本的</a:t>
            </a:r>
            <a:r>
              <a:rPr lang="en-US" altLang="zh-CN" sz="1600" dirty="0" err="1" smtClean="0"/>
              <a:t>shared_ptr</a:t>
            </a:r>
            <a:r>
              <a:rPr lang="en-US" altLang="zh-CN" sz="1600" dirty="0" smtClean="0"/>
              <a:t>&lt;void&gt;,</a:t>
            </a:r>
            <a:r>
              <a:rPr lang="zh-CN" altLang="en-US" sz="1600" dirty="0" smtClean="0"/>
              <a:t>可以接收任何类型的对象</a:t>
            </a:r>
            <a:endParaRPr lang="en-US" altLang="zh-CN" sz="1600" dirty="0"/>
          </a:p>
          <a:p>
            <a:r>
              <a:rPr lang="zh-CN" altLang="en-US" sz="1600" dirty="0"/>
              <a:t>只提供了关键字，详细信息请善用</a:t>
            </a:r>
            <a:r>
              <a:rPr lang="zh-CN" altLang="en-US" sz="1600" b="1" dirty="0"/>
              <a:t>搜索引擎</a:t>
            </a:r>
            <a:r>
              <a:rPr lang="zh-CN" altLang="en-US" sz="1600" dirty="0"/>
              <a:t>：</a:t>
            </a:r>
            <a:r>
              <a:rPr lang="en-US" altLang="zh-CN" sz="1600" dirty="0"/>
              <a:t>bing.com</a:t>
            </a:r>
            <a:r>
              <a:rPr lang="zh-CN" altLang="en-US" sz="1600" dirty="0"/>
              <a:t>。</a:t>
            </a:r>
            <a:r>
              <a:rPr lang="zh-CN" altLang="en-US" sz="1600" strike="sng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</a:p>
          <a:p>
            <a:r>
              <a:rPr lang="zh-CN" altLang="en-US" sz="1600" dirty="0"/>
              <a:t>如果感兴趣，我可以增添一节专门讲</a:t>
            </a:r>
            <a:r>
              <a:rPr lang="zh-CN" altLang="en-US" sz="1600" b="1" dirty="0"/>
              <a:t>动态多态</a:t>
            </a:r>
            <a:r>
              <a:rPr lang="zh-CN" altLang="en-US" sz="1600" dirty="0"/>
              <a:t>。</a:t>
            </a:r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回家作业！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感谢观看！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7366</Words>
  <Application>Microsoft Office PowerPoint</Application>
  <PresentationFormat>自定义</PresentationFormat>
  <Paragraphs>514</Paragraphs>
  <Slides>96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97" baseType="lpstr"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函数参数：如何避免不必要的拷贝</vt:lpstr>
      <vt:lpstr>如何避免不必要的拷贝：常引用</vt:lpstr>
      <vt:lpstr>函数参数类型优化规则：按引用还是按值？</vt:lpstr>
      <vt:lpstr>小贴士：如何避免不经意的隐式拷贝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现代C++入门：RAII内存管理</dc:title>
  <dc:creator>bate</dc:creator>
  <cp:lastModifiedBy>1</cp:lastModifiedBy>
  <cp:revision>1337</cp:revision>
  <dcterms:created xsi:type="dcterms:W3CDTF">2021-12-18T13:20:22Z</dcterms:created>
  <dcterms:modified xsi:type="dcterms:W3CDTF">2022-07-04T15:15:18Z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